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5" r:id="rId2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2F0D"/>
    <a:srgbClr val="F99F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7" autoAdjust="0"/>
    <p:restoredTop sz="86364" autoAdjust="0"/>
  </p:normalViewPr>
  <p:slideViewPr>
    <p:cSldViewPr>
      <p:cViewPr varScale="1">
        <p:scale>
          <a:sx n="75" d="100"/>
          <a:sy n="75" d="100"/>
        </p:scale>
        <p:origin x="1838" y="58"/>
      </p:cViewPr>
      <p:guideLst>
        <p:guide orient="horz" pos="2160"/>
        <p:guide pos="2880"/>
      </p:guideLst>
    </p:cSldViewPr>
  </p:slideViewPr>
  <p:outlineViewPr>
    <p:cViewPr>
      <p:scale>
        <a:sx n="33" d="100"/>
        <a:sy n="33" d="100"/>
      </p:scale>
      <p:origin x="258" y="20033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35BEC2-75EA-42E2-8AA4-362AC11B3C6B}" type="datetimeFigureOut">
              <a:rPr lang="nl-NL" smtClean="0"/>
              <a:pPr/>
              <a:t>11-2-2021</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C4B63F-960E-40C7-8C27-A8607A6EC8DF}" type="slidenum">
              <a:rPr lang="nl-NL" smtClean="0"/>
              <a:pPr/>
              <a:t>‹nr.›</a:t>
            </a:fld>
            <a:endParaRPr lang="nl-NL"/>
          </a:p>
        </p:txBody>
      </p:sp>
    </p:spTree>
    <p:extLst>
      <p:ext uri="{BB962C8B-B14F-4D97-AF65-F5344CB8AC3E}">
        <p14:creationId xmlns:p14="http://schemas.microsoft.com/office/powerpoint/2010/main" val="3176907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Leeftijd en trauma mechanisme suspect voor zondagselleboog,</a:t>
            </a:r>
            <a:r>
              <a:rPr lang="nl-NL" baseline="0" dirty="0"/>
              <a:t> Indien geen zwelling of standsafwijking mag zonder foto eerst repositie poging ondernomen worden. </a:t>
            </a:r>
          </a:p>
          <a:p>
            <a:r>
              <a:rPr lang="nl-NL" baseline="0" dirty="0" err="1"/>
              <a:t>Antw</a:t>
            </a:r>
            <a:r>
              <a:rPr lang="nl-NL" baseline="0" dirty="0"/>
              <a:t>   B</a:t>
            </a:r>
          </a:p>
        </p:txBody>
      </p:sp>
      <p:sp>
        <p:nvSpPr>
          <p:cNvPr id="4" name="Tijdelijke aanduiding voor dianummer 3"/>
          <p:cNvSpPr>
            <a:spLocks noGrp="1"/>
          </p:cNvSpPr>
          <p:nvPr>
            <p:ph type="sldNum" sz="quarter" idx="10"/>
          </p:nvPr>
        </p:nvSpPr>
        <p:spPr/>
        <p:txBody>
          <a:bodyPr/>
          <a:lstStyle/>
          <a:p>
            <a:fld id="{68C4B63F-960E-40C7-8C27-A8607A6EC8DF}" type="slidenum">
              <a:rPr lang="nl-NL" smtClean="0"/>
              <a:pPr/>
              <a:t>3</a:t>
            </a:fld>
            <a:endParaRPr lang="nl-NL"/>
          </a:p>
        </p:txBody>
      </p:sp>
    </p:spTree>
    <p:extLst>
      <p:ext uri="{BB962C8B-B14F-4D97-AF65-F5344CB8AC3E}">
        <p14:creationId xmlns:p14="http://schemas.microsoft.com/office/powerpoint/2010/main" val="23013529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Antw</a:t>
            </a:r>
            <a:r>
              <a:rPr lang="nl-NL" dirty="0"/>
              <a:t> B:   65 jaar en val op het hoofd betekend meestal</a:t>
            </a:r>
            <a:r>
              <a:rPr lang="nl-NL" baseline="0" dirty="0"/>
              <a:t> als indicatie CT cerebrum… </a:t>
            </a:r>
            <a:endParaRPr lang="nl-NL" dirty="0"/>
          </a:p>
        </p:txBody>
      </p:sp>
      <p:sp>
        <p:nvSpPr>
          <p:cNvPr id="4" name="Tijdelijke aanduiding voor dianummer 3"/>
          <p:cNvSpPr>
            <a:spLocks noGrp="1"/>
          </p:cNvSpPr>
          <p:nvPr>
            <p:ph type="sldNum" sz="quarter" idx="10"/>
          </p:nvPr>
        </p:nvSpPr>
        <p:spPr/>
        <p:txBody>
          <a:bodyPr/>
          <a:lstStyle/>
          <a:p>
            <a:fld id="{68C4B63F-960E-40C7-8C27-A8607A6EC8DF}" type="slidenum">
              <a:rPr lang="nl-NL" smtClean="0"/>
              <a:pPr/>
              <a:t>12</a:t>
            </a:fld>
            <a:endParaRPr lang="nl-NL"/>
          </a:p>
        </p:txBody>
      </p:sp>
    </p:spTree>
    <p:extLst>
      <p:ext uri="{BB962C8B-B14F-4D97-AF65-F5344CB8AC3E}">
        <p14:creationId xmlns:p14="http://schemas.microsoft.com/office/powerpoint/2010/main" val="35911008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Antw</a:t>
            </a:r>
            <a:r>
              <a:rPr lang="nl-NL" dirty="0"/>
              <a:t> B</a:t>
            </a:r>
            <a:r>
              <a:rPr lang="nl-NL" baseline="0" dirty="0"/>
              <a:t> </a:t>
            </a:r>
            <a:r>
              <a:rPr lang="nl-NL" baseline="0" dirty="0" err="1"/>
              <a:t>B</a:t>
            </a:r>
            <a:r>
              <a:rPr lang="nl-NL" baseline="0" dirty="0"/>
              <a:t> onjuist.  Bij een hoge verdenking op LE moet geen d-dimeer geprikt worden maar een scan gedaan! </a:t>
            </a:r>
          </a:p>
          <a:p>
            <a:endParaRPr lang="nl-NL" dirty="0"/>
          </a:p>
        </p:txBody>
      </p:sp>
      <p:sp>
        <p:nvSpPr>
          <p:cNvPr id="4" name="Tijdelijke aanduiding voor dianummer 3"/>
          <p:cNvSpPr>
            <a:spLocks noGrp="1"/>
          </p:cNvSpPr>
          <p:nvPr>
            <p:ph type="sldNum" sz="quarter" idx="10"/>
          </p:nvPr>
        </p:nvSpPr>
        <p:spPr/>
        <p:txBody>
          <a:bodyPr/>
          <a:lstStyle/>
          <a:p>
            <a:fld id="{68C4B63F-960E-40C7-8C27-A8607A6EC8DF}" type="slidenum">
              <a:rPr lang="nl-NL" smtClean="0"/>
              <a:pPr/>
              <a:t>13</a:t>
            </a:fld>
            <a:endParaRPr lang="nl-NL"/>
          </a:p>
        </p:txBody>
      </p:sp>
    </p:spTree>
    <p:extLst>
      <p:ext uri="{BB962C8B-B14F-4D97-AF65-F5344CB8AC3E}">
        <p14:creationId xmlns:p14="http://schemas.microsoft.com/office/powerpoint/2010/main" val="27832912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err="1"/>
              <a:t>Antw</a:t>
            </a:r>
            <a:r>
              <a:rPr lang="nl-NL" dirty="0"/>
              <a:t> B..</a:t>
            </a:r>
            <a:r>
              <a:rPr lang="nl-NL" baseline="0" dirty="0"/>
              <a:t>   Bij </a:t>
            </a:r>
            <a:r>
              <a:rPr lang="nl-NL" baseline="0" dirty="0" err="1"/>
              <a:t>dec</a:t>
            </a:r>
            <a:r>
              <a:rPr lang="nl-NL" baseline="0" dirty="0"/>
              <a:t> </a:t>
            </a:r>
            <a:r>
              <a:rPr lang="nl-NL" baseline="0" dirty="0" err="1"/>
              <a:t>cordis</a:t>
            </a:r>
            <a:r>
              <a:rPr lang="nl-NL" baseline="0" dirty="0"/>
              <a:t> </a:t>
            </a:r>
            <a:r>
              <a:rPr lang="nl-NL" baseline="0" dirty="0" err="1"/>
              <a:t>afterload</a:t>
            </a:r>
            <a:r>
              <a:rPr lang="nl-NL" baseline="0" dirty="0"/>
              <a:t> reductie middels NTG.  Morfine </a:t>
            </a:r>
            <a:r>
              <a:rPr lang="nl-NL" baseline="0" dirty="0" err="1"/>
              <a:t>iv</a:t>
            </a:r>
            <a:r>
              <a:rPr lang="nl-NL" baseline="0" dirty="0"/>
              <a:t> geeft een verhoogde mortaliteit is uit onderzoek gebleken</a:t>
            </a:r>
            <a:endParaRPr lang="nl-NL" dirty="0"/>
          </a:p>
        </p:txBody>
      </p:sp>
      <p:sp>
        <p:nvSpPr>
          <p:cNvPr id="4" name="Tijdelijke aanduiding voor dianummer 3"/>
          <p:cNvSpPr>
            <a:spLocks noGrp="1"/>
          </p:cNvSpPr>
          <p:nvPr>
            <p:ph type="sldNum" sz="quarter" idx="10"/>
          </p:nvPr>
        </p:nvSpPr>
        <p:spPr/>
        <p:txBody>
          <a:bodyPr/>
          <a:lstStyle/>
          <a:p>
            <a:fld id="{68C4B63F-960E-40C7-8C27-A8607A6EC8DF}" type="slidenum">
              <a:rPr lang="nl-NL" smtClean="0"/>
              <a:pPr/>
              <a:t>16</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err="1"/>
              <a:t>Antw</a:t>
            </a:r>
            <a:r>
              <a:rPr lang="nl-NL" dirty="0"/>
              <a:t> B: Indicatie</a:t>
            </a:r>
            <a:r>
              <a:rPr lang="nl-NL" baseline="0" dirty="0"/>
              <a:t> voor antistolling middels </a:t>
            </a:r>
            <a:r>
              <a:rPr lang="nl-NL" baseline="0" dirty="0" err="1"/>
              <a:t>Chad</a:t>
            </a:r>
            <a:r>
              <a:rPr lang="nl-NL" baseline="0" dirty="0"/>
              <a:t> </a:t>
            </a:r>
            <a:r>
              <a:rPr lang="nl-NL" baseline="0" dirty="0" err="1"/>
              <a:t>vasc</a:t>
            </a:r>
            <a:r>
              <a:rPr lang="nl-NL" baseline="0" dirty="0"/>
              <a:t> score. </a:t>
            </a:r>
            <a:r>
              <a:rPr lang="en-US" dirty="0"/>
              <a:t>Calculates stroke risk for patients with </a:t>
            </a:r>
            <a:r>
              <a:rPr lang="en-US" dirty="0" err="1"/>
              <a:t>atrial</a:t>
            </a:r>
            <a:r>
              <a:rPr lang="en-US" dirty="0"/>
              <a:t> fibrillation  </a:t>
            </a:r>
          </a:p>
          <a:p>
            <a:r>
              <a:rPr lang="en-US" dirty="0" err="1"/>
              <a:t>Leeftijd</a:t>
            </a:r>
            <a:r>
              <a:rPr lang="en-US" dirty="0"/>
              <a:t>, </a:t>
            </a:r>
            <a:r>
              <a:rPr lang="en-US" dirty="0" err="1"/>
              <a:t>geslacht</a:t>
            </a:r>
            <a:r>
              <a:rPr lang="en-US" dirty="0"/>
              <a:t>, </a:t>
            </a:r>
            <a:r>
              <a:rPr lang="en-US" dirty="0" err="1"/>
              <a:t>hartfalen</a:t>
            </a:r>
            <a:r>
              <a:rPr lang="en-US" dirty="0"/>
              <a:t>, DM, HT, CVA in VG, </a:t>
            </a:r>
            <a:r>
              <a:rPr lang="en-US" dirty="0" err="1"/>
              <a:t>vasculaire</a:t>
            </a:r>
            <a:r>
              <a:rPr lang="en-US" dirty="0"/>
              <a:t> </a:t>
            </a:r>
            <a:r>
              <a:rPr lang="en-US" dirty="0" err="1"/>
              <a:t>ziekte</a:t>
            </a:r>
            <a:r>
              <a:rPr lang="en-US" baseline="0" dirty="0"/>
              <a:t> in VG? </a:t>
            </a:r>
            <a:endParaRPr lang="nl-NL" dirty="0"/>
          </a:p>
        </p:txBody>
      </p:sp>
      <p:sp>
        <p:nvSpPr>
          <p:cNvPr id="4" name="Tijdelijke aanduiding voor dianummer 3"/>
          <p:cNvSpPr>
            <a:spLocks noGrp="1"/>
          </p:cNvSpPr>
          <p:nvPr>
            <p:ph type="sldNum" sz="quarter" idx="10"/>
          </p:nvPr>
        </p:nvSpPr>
        <p:spPr/>
        <p:txBody>
          <a:bodyPr/>
          <a:lstStyle/>
          <a:p>
            <a:fld id="{68C4B63F-960E-40C7-8C27-A8607A6EC8DF}" type="slidenum">
              <a:rPr lang="nl-NL" smtClean="0"/>
              <a:pPr/>
              <a:t>17</a:t>
            </a:fld>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A juist….    </a:t>
            </a:r>
          </a:p>
          <a:p>
            <a:r>
              <a:rPr lang="nl-NL" dirty="0"/>
              <a:t>Uitleg </a:t>
            </a:r>
            <a:r>
              <a:rPr lang="nl-NL" dirty="0" err="1"/>
              <a:t>mbt</a:t>
            </a:r>
            <a:r>
              <a:rPr lang="nl-NL" dirty="0"/>
              <a:t> HEART score. De HEART score blijkt een krachtig, eenvoudig en zeer praktisch instrument om patiënten in te delen in laag, gemiddeld en hoog risico groepen. Patiënten met een score van 0-3 hebben 1.6% kans op een </a:t>
            </a:r>
            <a:r>
              <a:rPr lang="nl-NL" dirty="0" err="1"/>
              <a:t>cardiac</a:t>
            </a:r>
            <a:r>
              <a:rPr lang="nl-NL" dirty="0"/>
              <a:t> </a:t>
            </a:r>
            <a:r>
              <a:rPr lang="nl-NL" dirty="0" err="1"/>
              <a:t>event</a:t>
            </a:r>
            <a:r>
              <a:rPr lang="nl-NL" dirty="0"/>
              <a:t>, een score van 4-6 wijst op 13% kans en patiënten met een score van 7 of hoger hebben gemiddeld 50% kans op een infarct, PTCA, CABG of overlijden binnen 6 weken na presentatie. In één oogopslag is duidelijk welke patiënt in aanmerking komt voor ontslag zonder of met aanvullend onderzoek of een spoedige </a:t>
            </a:r>
            <a:r>
              <a:rPr lang="nl-NL" dirty="0" err="1"/>
              <a:t>invasieve</a:t>
            </a:r>
            <a:r>
              <a:rPr lang="nl-NL" dirty="0"/>
              <a:t> procedure.</a:t>
            </a:r>
          </a:p>
        </p:txBody>
      </p:sp>
      <p:sp>
        <p:nvSpPr>
          <p:cNvPr id="4" name="Tijdelijke aanduiding voor dianummer 3"/>
          <p:cNvSpPr>
            <a:spLocks noGrp="1"/>
          </p:cNvSpPr>
          <p:nvPr>
            <p:ph type="sldNum" sz="quarter" idx="10"/>
          </p:nvPr>
        </p:nvSpPr>
        <p:spPr/>
        <p:txBody>
          <a:bodyPr/>
          <a:lstStyle/>
          <a:p>
            <a:fld id="{68C4B63F-960E-40C7-8C27-A8607A6EC8DF}" type="slidenum">
              <a:rPr lang="nl-NL" smtClean="0"/>
              <a:pPr/>
              <a:t>18</a:t>
            </a:fld>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err="1"/>
              <a:t>Antw</a:t>
            </a:r>
            <a:r>
              <a:rPr lang="nl-NL" dirty="0"/>
              <a:t> B onjuist..   </a:t>
            </a:r>
            <a:r>
              <a:rPr lang="nl-NL" dirty="0" err="1"/>
              <a:t>Renale</a:t>
            </a:r>
            <a:r>
              <a:rPr lang="nl-NL" baseline="0" dirty="0"/>
              <a:t> klaring en juist NIET gebruiken bij GFR &lt;30!!  Met name </a:t>
            </a:r>
            <a:r>
              <a:rPr lang="nl-NL" baseline="0" dirty="0" err="1"/>
              <a:t>dabigatran</a:t>
            </a:r>
            <a:r>
              <a:rPr lang="nl-NL" baseline="0" dirty="0"/>
              <a:t> wordt voor 80% </a:t>
            </a:r>
            <a:r>
              <a:rPr lang="nl-NL" baseline="0" dirty="0" err="1"/>
              <a:t>renaal</a:t>
            </a:r>
            <a:r>
              <a:rPr lang="nl-NL" baseline="0" dirty="0"/>
              <a:t> geklaard!!! </a:t>
            </a:r>
            <a:endParaRPr lang="nl-NL" dirty="0"/>
          </a:p>
        </p:txBody>
      </p:sp>
      <p:sp>
        <p:nvSpPr>
          <p:cNvPr id="4" name="Tijdelijke aanduiding voor dianummer 3"/>
          <p:cNvSpPr>
            <a:spLocks noGrp="1"/>
          </p:cNvSpPr>
          <p:nvPr>
            <p:ph type="sldNum" sz="quarter" idx="10"/>
          </p:nvPr>
        </p:nvSpPr>
        <p:spPr/>
        <p:txBody>
          <a:bodyPr/>
          <a:lstStyle/>
          <a:p>
            <a:fld id="{68C4B63F-960E-40C7-8C27-A8607A6EC8DF}" type="slidenum">
              <a:rPr lang="nl-NL" smtClean="0"/>
              <a:pPr/>
              <a:t>19</a:t>
            </a:fld>
            <a:endParaRPr lang="nl-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err="1"/>
              <a:t>Antw</a:t>
            </a:r>
            <a:r>
              <a:rPr lang="nl-NL" dirty="0"/>
              <a:t> B:</a:t>
            </a:r>
            <a:r>
              <a:rPr lang="nl-NL" baseline="0" dirty="0"/>
              <a:t> lage </a:t>
            </a:r>
            <a:r>
              <a:rPr lang="nl-NL" baseline="0" dirty="0" err="1"/>
              <a:t>saturatie</a:t>
            </a:r>
            <a:r>
              <a:rPr lang="nl-NL" baseline="0" dirty="0"/>
              <a:t> B probleem, gaat voor de D  ook al is de diagnose aannemelijk. </a:t>
            </a:r>
            <a:endParaRPr lang="nl-NL" dirty="0"/>
          </a:p>
        </p:txBody>
      </p:sp>
      <p:sp>
        <p:nvSpPr>
          <p:cNvPr id="4" name="Tijdelijke aanduiding voor dianummer 3"/>
          <p:cNvSpPr>
            <a:spLocks noGrp="1"/>
          </p:cNvSpPr>
          <p:nvPr>
            <p:ph type="sldNum" sz="quarter" idx="10"/>
          </p:nvPr>
        </p:nvSpPr>
        <p:spPr/>
        <p:txBody>
          <a:bodyPr/>
          <a:lstStyle/>
          <a:p>
            <a:fld id="{68C4B63F-960E-40C7-8C27-A8607A6EC8DF}" type="slidenum">
              <a:rPr lang="nl-NL" smtClean="0"/>
              <a:pPr/>
              <a:t>20</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aseline="0" dirty="0" err="1"/>
              <a:t>Antw</a:t>
            </a:r>
            <a:r>
              <a:rPr lang="nl-NL" baseline="0" dirty="0"/>
              <a:t> A: juist.   Uit onderzoek is de </a:t>
            </a:r>
            <a:r>
              <a:rPr lang="nl-NL" baseline="0" dirty="0" err="1"/>
              <a:t>hyperpronatie</a:t>
            </a:r>
            <a:r>
              <a:rPr lang="nl-NL" baseline="0" dirty="0"/>
              <a:t> techniek iets succesvoller dan de supinatie flexie techniek.  </a:t>
            </a:r>
            <a:endParaRPr lang="nl-NL" dirty="0"/>
          </a:p>
          <a:p>
            <a:r>
              <a:rPr lang="nl-NL" dirty="0"/>
              <a:t>http://www.ncbi.nlm.nih.gov/entrez/query.fcgi?cmd=Retrieve&amp;db=PubMed&amp;list_uids=12533371&amp;dopt=Abstract</a:t>
            </a:r>
          </a:p>
          <a:p>
            <a:r>
              <a:rPr lang="nl-NL" dirty="0" err="1"/>
              <a:t>Evt</a:t>
            </a:r>
            <a:r>
              <a:rPr lang="nl-NL" dirty="0"/>
              <a:t> tijdens de vraag ook voordoen hoe de technieken werken/ of een HA vragen om het voor te doen. </a:t>
            </a:r>
          </a:p>
          <a:p>
            <a:endParaRPr lang="nl-NL" dirty="0"/>
          </a:p>
          <a:p>
            <a:endParaRPr lang="nl-NL" dirty="0"/>
          </a:p>
        </p:txBody>
      </p:sp>
      <p:sp>
        <p:nvSpPr>
          <p:cNvPr id="4" name="Tijdelijke aanduiding voor dianummer 3"/>
          <p:cNvSpPr>
            <a:spLocks noGrp="1"/>
          </p:cNvSpPr>
          <p:nvPr>
            <p:ph type="sldNum" sz="quarter" idx="10"/>
          </p:nvPr>
        </p:nvSpPr>
        <p:spPr/>
        <p:txBody>
          <a:bodyPr/>
          <a:lstStyle/>
          <a:p>
            <a:fld id="{68C4B63F-960E-40C7-8C27-A8607A6EC8DF}" type="slidenum">
              <a:rPr lang="nl-NL" smtClean="0"/>
              <a:pPr/>
              <a:t>4</a:t>
            </a:fld>
            <a:endParaRPr lang="nl-NL"/>
          </a:p>
        </p:txBody>
      </p:sp>
    </p:spTree>
    <p:extLst>
      <p:ext uri="{BB962C8B-B14F-4D97-AF65-F5344CB8AC3E}">
        <p14:creationId xmlns:p14="http://schemas.microsoft.com/office/powerpoint/2010/main" val="2200418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Antw</a:t>
            </a:r>
            <a:r>
              <a:rPr lang="nl-NL" dirty="0"/>
              <a:t> A.  Zeer waarschijnlijk weer AVNRT</a:t>
            </a:r>
            <a:r>
              <a:rPr lang="nl-NL" baseline="0" dirty="0"/>
              <a:t> (supraventriculaire tachycardie) Geen aanwijzingen voor HD instabiliteit. </a:t>
            </a:r>
            <a:endParaRPr lang="nl-NL" dirty="0"/>
          </a:p>
        </p:txBody>
      </p:sp>
      <p:sp>
        <p:nvSpPr>
          <p:cNvPr id="4" name="Tijdelijke aanduiding voor dianummer 3"/>
          <p:cNvSpPr>
            <a:spLocks noGrp="1"/>
          </p:cNvSpPr>
          <p:nvPr>
            <p:ph type="sldNum" sz="quarter" idx="10"/>
          </p:nvPr>
        </p:nvSpPr>
        <p:spPr/>
        <p:txBody>
          <a:bodyPr/>
          <a:lstStyle/>
          <a:p>
            <a:fld id="{68C4B63F-960E-40C7-8C27-A8607A6EC8DF}" type="slidenum">
              <a:rPr lang="nl-NL" smtClean="0"/>
              <a:pPr/>
              <a:t>5</a:t>
            </a:fld>
            <a:endParaRPr lang="nl-NL"/>
          </a:p>
        </p:txBody>
      </p:sp>
    </p:spTree>
    <p:extLst>
      <p:ext uri="{BB962C8B-B14F-4D97-AF65-F5344CB8AC3E}">
        <p14:creationId xmlns:p14="http://schemas.microsoft.com/office/powerpoint/2010/main" val="2450923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Antw</a:t>
            </a:r>
            <a:r>
              <a:rPr lang="nl-NL" dirty="0"/>
              <a:t> B: ABCDE</a:t>
            </a:r>
            <a:r>
              <a:rPr lang="nl-NL" baseline="0" dirty="0"/>
              <a:t> systematiek is ook toepasbaar bij andere patiënten </a:t>
            </a:r>
            <a:r>
              <a:rPr lang="nl-NL" baseline="0" dirty="0" err="1"/>
              <a:t>bijv</a:t>
            </a:r>
            <a:r>
              <a:rPr lang="nl-NL" baseline="0" dirty="0"/>
              <a:t> </a:t>
            </a:r>
            <a:r>
              <a:rPr lang="nl-NL" baseline="0" dirty="0" err="1"/>
              <a:t>patient</a:t>
            </a:r>
            <a:r>
              <a:rPr lang="nl-NL" baseline="0" dirty="0"/>
              <a:t> met dyspnoe of verminderd bewustzijn. </a:t>
            </a:r>
            <a:endParaRPr lang="nl-NL" dirty="0"/>
          </a:p>
        </p:txBody>
      </p:sp>
      <p:sp>
        <p:nvSpPr>
          <p:cNvPr id="4" name="Tijdelijke aanduiding voor dianummer 3"/>
          <p:cNvSpPr>
            <a:spLocks noGrp="1"/>
          </p:cNvSpPr>
          <p:nvPr>
            <p:ph type="sldNum" sz="quarter" idx="10"/>
          </p:nvPr>
        </p:nvSpPr>
        <p:spPr/>
        <p:txBody>
          <a:bodyPr/>
          <a:lstStyle/>
          <a:p>
            <a:fld id="{68C4B63F-960E-40C7-8C27-A8607A6EC8DF}" type="slidenum">
              <a:rPr lang="nl-NL" smtClean="0"/>
              <a:pPr/>
              <a:t>6</a:t>
            </a:fld>
            <a:endParaRPr lang="nl-NL"/>
          </a:p>
        </p:txBody>
      </p:sp>
    </p:spTree>
    <p:extLst>
      <p:ext uri="{BB962C8B-B14F-4D97-AF65-F5344CB8AC3E}">
        <p14:creationId xmlns:p14="http://schemas.microsoft.com/office/powerpoint/2010/main" val="7657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Antw</a:t>
            </a:r>
            <a:r>
              <a:rPr lang="nl-NL" dirty="0"/>
              <a:t> A:  waarschijnlijk fractuur</a:t>
            </a:r>
            <a:r>
              <a:rPr lang="nl-NL" baseline="0" dirty="0"/>
              <a:t> falanx teen zonder standsafwijking.  Advies stevige schoen en </a:t>
            </a:r>
            <a:r>
              <a:rPr lang="nl-NL" baseline="0" dirty="0" err="1"/>
              <a:t>evt</a:t>
            </a:r>
            <a:r>
              <a:rPr lang="nl-NL" baseline="0" dirty="0"/>
              <a:t> dakpan pleister.  X teen heeft geen meerwaarde, veranderd je behandeling niet. </a:t>
            </a:r>
            <a:endParaRPr lang="nl-NL" dirty="0"/>
          </a:p>
        </p:txBody>
      </p:sp>
      <p:sp>
        <p:nvSpPr>
          <p:cNvPr id="4" name="Tijdelijke aanduiding voor dianummer 3"/>
          <p:cNvSpPr>
            <a:spLocks noGrp="1"/>
          </p:cNvSpPr>
          <p:nvPr>
            <p:ph type="sldNum" sz="quarter" idx="10"/>
          </p:nvPr>
        </p:nvSpPr>
        <p:spPr/>
        <p:txBody>
          <a:bodyPr/>
          <a:lstStyle/>
          <a:p>
            <a:fld id="{68C4B63F-960E-40C7-8C27-A8607A6EC8DF}" type="slidenum">
              <a:rPr lang="nl-NL" smtClean="0"/>
              <a:pPr/>
              <a:t>7</a:t>
            </a:fld>
            <a:endParaRPr lang="nl-NL"/>
          </a:p>
        </p:txBody>
      </p:sp>
    </p:spTree>
    <p:extLst>
      <p:ext uri="{BB962C8B-B14F-4D97-AF65-F5344CB8AC3E}">
        <p14:creationId xmlns:p14="http://schemas.microsoft.com/office/powerpoint/2010/main" val="26193827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Antw</a:t>
            </a:r>
            <a:r>
              <a:rPr lang="nl-NL" dirty="0"/>
              <a:t> A.  Is juist.</a:t>
            </a:r>
            <a:r>
              <a:rPr lang="nl-NL" baseline="0" dirty="0"/>
              <a:t> Ook COPD gold 3 mogen extra zuurstof indien hypoxie,  </a:t>
            </a:r>
            <a:r>
              <a:rPr lang="nl-NL" baseline="0" dirty="0" err="1"/>
              <a:t>Streefsat</a:t>
            </a:r>
            <a:r>
              <a:rPr lang="nl-NL" baseline="0" dirty="0"/>
              <a:t> 88-92% na. </a:t>
            </a:r>
            <a:endParaRPr lang="nl-NL" dirty="0"/>
          </a:p>
        </p:txBody>
      </p:sp>
      <p:sp>
        <p:nvSpPr>
          <p:cNvPr id="4" name="Tijdelijke aanduiding voor dianummer 3"/>
          <p:cNvSpPr>
            <a:spLocks noGrp="1"/>
          </p:cNvSpPr>
          <p:nvPr>
            <p:ph type="sldNum" sz="quarter" idx="10"/>
          </p:nvPr>
        </p:nvSpPr>
        <p:spPr/>
        <p:txBody>
          <a:bodyPr/>
          <a:lstStyle/>
          <a:p>
            <a:fld id="{68C4B63F-960E-40C7-8C27-A8607A6EC8DF}" type="slidenum">
              <a:rPr lang="nl-NL" smtClean="0"/>
              <a:pPr/>
              <a:t>8</a:t>
            </a:fld>
            <a:endParaRPr lang="nl-NL"/>
          </a:p>
        </p:txBody>
      </p:sp>
    </p:spTree>
    <p:extLst>
      <p:ext uri="{BB962C8B-B14F-4D97-AF65-F5344CB8AC3E}">
        <p14:creationId xmlns:p14="http://schemas.microsoft.com/office/powerpoint/2010/main" val="2228127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Antw</a:t>
            </a:r>
            <a:r>
              <a:rPr lang="nl-NL" baseline="0" dirty="0"/>
              <a:t> B onjuist:  Dit is een </a:t>
            </a:r>
            <a:r>
              <a:rPr lang="nl-NL" baseline="0" dirty="0" err="1"/>
              <a:t>volair</a:t>
            </a:r>
            <a:r>
              <a:rPr lang="nl-NL" baseline="0" dirty="0"/>
              <a:t> blok.   </a:t>
            </a:r>
          </a:p>
          <a:p>
            <a:r>
              <a:rPr lang="nl-NL" baseline="0" dirty="0"/>
              <a:t>Hierbij vragen wie er als HA weleens een </a:t>
            </a:r>
            <a:r>
              <a:rPr lang="nl-NL" baseline="0" dirty="0" err="1"/>
              <a:t>volair</a:t>
            </a:r>
            <a:r>
              <a:rPr lang="nl-NL" baseline="0" dirty="0"/>
              <a:t> blok zet en uitleg hoe het moet. </a:t>
            </a:r>
          </a:p>
        </p:txBody>
      </p:sp>
      <p:sp>
        <p:nvSpPr>
          <p:cNvPr id="4" name="Tijdelijke aanduiding voor dianummer 3"/>
          <p:cNvSpPr>
            <a:spLocks noGrp="1"/>
          </p:cNvSpPr>
          <p:nvPr>
            <p:ph type="sldNum" sz="quarter" idx="10"/>
          </p:nvPr>
        </p:nvSpPr>
        <p:spPr/>
        <p:txBody>
          <a:bodyPr/>
          <a:lstStyle/>
          <a:p>
            <a:fld id="{68C4B63F-960E-40C7-8C27-A8607A6EC8DF}" type="slidenum">
              <a:rPr lang="nl-NL" smtClean="0"/>
              <a:pPr/>
              <a:t>9</a:t>
            </a:fld>
            <a:endParaRPr lang="nl-NL"/>
          </a:p>
        </p:txBody>
      </p:sp>
    </p:spTree>
    <p:extLst>
      <p:ext uri="{BB962C8B-B14F-4D97-AF65-F5344CB8AC3E}">
        <p14:creationId xmlns:p14="http://schemas.microsoft.com/office/powerpoint/2010/main" val="2976855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Antw</a:t>
            </a:r>
            <a:r>
              <a:rPr lang="nl-NL" baseline="0" dirty="0"/>
              <a:t> A:  juist.</a:t>
            </a:r>
            <a:endParaRPr lang="nl-NL" dirty="0"/>
          </a:p>
        </p:txBody>
      </p:sp>
      <p:sp>
        <p:nvSpPr>
          <p:cNvPr id="4" name="Tijdelijke aanduiding voor dianummer 3"/>
          <p:cNvSpPr>
            <a:spLocks noGrp="1"/>
          </p:cNvSpPr>
          <p:nvPr>
            <p:ph type="sldNum" sz="quarter" idx="10"/>
          </p:nvPr>
        </p:nvSpPr>
        <p:spPr/>
        <p:txBody>
          <a:bodyPr/>
          <a:lstStyle/>
          <a:p>
            <a:fld id="{68C4B63F-960E-40C7-8C27-A8607A6EC8DF}" type="slidenum">
              <a:rPr lang="nl-NL" smtClean="0"/>
              <a:pPr/>
              <a:t>10</a:t>
            </a:fld>
            <a:endParaRPr lang="nl-NL"/>
          </a:p>
        </p:txBody>
      </p:sp>
    </p:spTree>
    <p:extLst>
      <p:ext uri="{BB962C8B-B14F-4D97-AF65-F5344CB8AC3E}">
        <p14:creationId xmlns:p14="http://schemas.microsoft.com/office/powerpoint/2010/main" val="1384305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Antw</a:t>
            </a:r>
            <a:r>
              <a:rPr lang="nl-NL" dirty="0"/>
              <a:t> B: Begint</a:t>
            </a:r>
            <a:r>
              <a:rPr lang="nl-NL" baseline="0" dirty="0"/>
              <a:t> bij beoordeling van </a:t>
            </a:r>
            <a:r>
              <a:rPr lang="nl-NL" baseline="0" dirty="0" err="1"/>
              <a:t>Ademweg</a:t>
            </a:r>
            <a:r>
              <a:rPr lang="nl-NL" baseline="0" dirty="0"/>
              <a:t> en je hoort een snurkende ademhaling wat duidt op een gedeeltelijke obstructie van de </a:t>
            </a:r>
            <a:r>
              <a:rPr lang="nl-NL" baseline="0" dirty="0" err="1"/>
              <a:t>ademweg</a:t>
            </a:r>
            <a:r>
              <a:rPr lang="nl-NL" baseline="0" dirty="0"/>
              <a:t>. De eerste stap is een </a:t>
            </a:r>
            <a:r>
              <a:rPr lang="nl-NL" baseline="0" dirty="0" err="1"/>
              <a:t>airway</a:t>
            </a:r>
            <a:r>
              <a:rPr lang="nl-NL" baseline="0" dirty="0"/>
              <a:t> </a:t>
            </a:r>
            <a:r>
              <a:rPr lang="nl-NL" baseline="0" dirty="0" err="1"/>
              <a:t>manouvre</a:t>
            </a:r>
            <a:r>
              <a:rPr lang="nl-NL" baseline="0" dirty="0"/>
              <a:t> zoals </a:t>
            </a:r>
            <a:r>
              <a:rPr lang="nl-NL" baseline="0" dirty="0" err="1"/>
              <a:t>bijv</a:t>
            </a:r>
            <a:r>
              <a:rPr lang="nl-NL" baseline="0" dirty="0"/>
              <a:t> </a:t>
            </a:r>
            <a:r>
              <a:rPr lang="nl-NL" baseline="0" dirty="0" err="1"/>
              <a:t>head</a:t>
            </a:r>
            <a:r>
              <a:rPr lang="nl-NL" baseline="0" dirty="0"/>
              <a:t> tilt </a:t>
            </a:r>
            <a:r>
              <a:rPr lang="nl-NL" baseline="0" dirty="0" err="1"/>
              <a:t>chin</a:t>
            </a:r>
            <a:r>
              <a:rPr lang="nl-NL" baseline="0" dirty="0"/>
              <a:t> lift om te kijken of de </a:t>
            </a:r>
            <a:r>
              <a:rPr lang="nl-NL" baseline="0" dirty="0" err="1"/>
              <a:t>ademweg</a:t>
            </a:r>
            <a:r>
              <a:rPr lang="nl-NL" baseline="0" dirty="0"/>
              <a:t> zo goed vrij komt. </a:t>
            </a:r>
            <a:endParaRPr lang="nl-NL" dirty="0"/>
          </a:p>
        </p:txBody>
      </p:sp>
      <p:sp>
        <p:nvSpPr>
          <p:cNvPr id="4" name="Tijdelijke aanduiding voor dianummer 3"/>
          <p:cNvSpPr>
            <a:spLocks noGrp="1"/>
          </p:cNvSpPr>
          <p:nvPr>
            <p:ph type="sldNum" sz="quarter" idx="10"/>
          </p:nvPr>
        </p:nvSpPr>
        <p:spPr/>
        <p:txBody>
          <a:bodyPr/>
          <a:lstStyle/>
          <a:p>
            <a:fld id="{68C4B63F-960E-40C7-8C27-A8607A6EC8DF}" type="slidenum">
              <a:rPr lang="nl-NL" smtClean="0"/>
              <a:pPr/>
              <a:t>11</a:t>
            </a:fld>
            <a:endParaRPr lang="nl-NL"/>
          </a:p>
        </p:txBody>
      </p:sp>
    </p:spTree>
    <p:extLst>
      <p:ext uri="{BB962C8B-B14F-4D97-AF65-F5344CB8AC3E}">
        <p14:creationId xmlns:p14="http://schemas.microsoft.com/office/powerpoint/2010/main" val="2888342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B722BBF6-0148-44B2-8C8E-0362452D3D57}" type="datetimeFigureOut">
              <a:rPr lang="nl-NL" smtClean="0"/>
              <a:pPr/>
              <a:t>11-2-2021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68CC0B7-2EB2-40C3-BAA7-68D2FE0903E2}" type="slidenum">
              <a:rPr lang="nl-NL" smtClean="0"/>
              <a:pPr/>
              <a:t>‹nr.›</a:t>
            </a:fld>
            <a:endParaRPr lang="nl-NL"/>
          </a:p>
        </p:txBody>
      </p:sp>
    </p:spTree>
    <p:extLst>
      <p:ext uri="{BB962C8B-B14F-4D97-AF65-F5344CB8AC3E}">
        <p14:creationId xmlns:p14="http://schemas.microsoft.com/office/powerpoint/2010/main" val="3628465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B722BBF6-0148-44B2-8C8E-0362452D3D57}" type="datetimeFigureOut">
              <a:rPr lang="nl-NL" smtClean="0"/>
              <a:pPr/>
              <a:t>11-2-2021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68CC0B7-2EB2-40C3-BAA7-68D2FE0903E2}" type="slidenum">
              <a:rPr lang="nl-NL" smtClean="0"/>
              <a:pPr/>
              <a:t>‹nr.›</a:t>
            </a:fld>
            <a:endParaRPr lang="nl-NL"/>
          </a:p>
        </p:txBody>
      </p:sp>
    </p:spTree>
    <p:extLst>
      <p:ext uri="{BB962C8B-B14F-4D97-AF65-F5344CB8AC3E}">
        <p14:creationId xmlns:p14="http://schemas.microsoft.com/office/powerpoint/2010/main" val="1771098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B722BBF6-0148-44B2-8C8E-0362452D3D57}" type="datetimeFigureOut">
              <a:rPr lang="nl-NL" smtClean="0"/>
              <a:pPr/>
              <a:t>11-2-2021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68CC0B7-2EB2-40C3-BAA7-68D2FE0903E2}" type="slidenum">
              <a:rPr lang="nl-NL" smtClean="0"/>
              <a:pPr/>
              <a:t>‹nr.›</a:t>
            </a:fld>
            <a:endParaRPr lang="nl-NL"/>
          </a:p>
        </p:txBody>
      </p:sp>
    </p:spTree>
    <p:extLst>
      <p:ext uri="{BB962C8B-B14F-4D97-AF65-F5344CB8AC3E}">
        <p14:creationId xmlns:p14="http://schemas.microsoft.com/office/powerpoint/2010/main" val="2498292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B722BBF6-0148-44B2-8C8E-0362452D3D57}" type="datetimeFigureOut">
              <a:rPr lang="nl-NL" smtClean="0"/>
              <a:pPr/>
              <a:t>11-2-2021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68CC0B7-2EB2-40C3-BAA7-68D2FE0903E2}" type="slidenum">
              <a:rPr lang="nl-NL" smtClean="0"/>
              <a:pPr/>
              <a:t>‹nr.›</a:t>
            </a:fld>
            <a:endParaRPr lang="nl-NL"/>
          </a:p>
        </p:txBody>
      </p:sp>
    </p:spTree>
    <p:extLst>
      <p:ext uri="{BB962C8B-B14F-4D97-AF65-F5344CB8AC3E}">
        <p14:creationId xmlns:p14="http://schemas.microsoft.com/office/powerpoint/2010/main" val="512118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B722BBF6-0148-44B2-8C8E-0362452D3D57}" type="datetimeFigureOut">
              <a:rPr lang="nl-NL" smtClean="0"/>
              <a:pPr/>
              <a:t>11-2-2021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68CC0B7-2EB2-40C3-BAA7-68D2FE0903E2}" type="slidenum">
              <a:rPr lang="nl-NL" smtClean="0"/>
              <a:pPr/>
              <a:t>‹nr.›</a:t>
            </a:fld>
            <a:endParaRPr lang="nl-NL"/>
          </a:p>
        </p:txBody>
      </p:sp>
    </p:spTree>
    <p:extLst>
      <p:ext uri="{BB962C8B-B14F-4D97-AF65-F5344CB8AC3E}">
        <p14:creationId xmlns:p14="http://schemas.microsoft.com/office/powerpoint/2010/main" val="2988836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B722BBF6-0148-44B2-8C8E-0362452D3D57}" type="datetimeFigureOut">
              <a:rPr lang="nl-NL" smtClean="0"/>
              <a:pPr/>
              <a:t>11-2-2021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68CC0B7-2EB2-40C3-BAA7-68D2FE0903E2}" type="slidenum">
              <a:rPr lang="nl-NL" smtClean="0"/>
              <a:pPr/>
              <a:t>‹nr.›</a:t>
            </a:fld>
            <a:endParaRPr lang="nl-NL"/>
          </a:p>
        </p:txBody>
      </p:sp>
    </p:spTree>
    <p:extLst>
      <p:ext uri="{BB962C8B-B14F-4D97-AF65-F5344CB8AC3E}">
        <p14:creationId xmlns:p14="http://schemas.microsoft.com/office/powerpoint/2010/main" val="806452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B722BBF6-0148-44B2-8C8E-0362452D3D57}" type="datetimeFigureOut">
              <a:rPr lang="nl-NL" smtClean="0"/>
              <a:pPr/>
              <a:t>11-2-2021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268CC0B7-2EB2-40C3-BAA7-68D2FE0903E2}" type="slidenum">
              <a:rPr lang="nl-NL" smtClean="0"/>
              <a:pPr/>
              <a:t>‹nr.›</a:t>
            </a:fld>
            <a:endParaRPr lang="nl-NL"/>
          </a:p>
        </p:txBody>
      </p:sp>
    </p:spTree>
    <p:extLst>
      <p:ext uri="{BB962C8B-B14F-4D97-AF65-F5344CB8AC3E}">
        <p14:creationId xmlns:p14="http://schemas.microsoft.com/office/powerpoint/2010/main" val="2530272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B722BBF6-0148-44B2-8C8E-0362452D3D57}" type="datetimeFigureOut">
              <a:rPr lang="nl-NL" smtClean="0"/>
              <a:pPr/>
              <a:t>11-2-2021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268CC0B7-2EB2-40C3-BAA7-68D2FE0903E2}" type="slidenum">
              <a:rPr lang="nl-NL" smtClean="0"/>
              <a:pPr/>
              <a:t>‹nr.›</a:t>
            </a:fld>
            <a:endParaRPr lang="nl-NL"/>
          </a:p>
        </p:txBody>
      </p:sp>
    </p:spTree>
    <p:extLst>
      <p:ext uri="{BB962C8B-B14F-4D97-AF65-F5344CB8AC3E}">
        <p14:creationId xmlns:p14="http://schemas.microsoft.com/office/powerpoint/2010/main" val="556305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B722BBF6-0148-44B2-8C8E-0362452D3D57}" type="datetimeFigureOut">
              <a:rPr lang="nl-NL" smtClean="0"/>
              <a:pPr/>
              <a:t>11-2-2021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268CC0B7-2EB2-40C3-BAA7-68D2FE0903E2}" type="slidenum">
              <a:rPr lang="nl-NL" smtClean="0"/>
              <a:pPr/>
              <a:t>‹nr.›</a:t>
            </a:fld>
            <a:endParaRPr lang="nl-NL"/>
          </a:p>
        </p:txBody>
      </p:sp>
    </p:spTree>
    <p:extLst>
      <p:ext uri="{BB962C8B-B14F-4D97-AF65-F5344CB8AC3E}">
        <p14:creationId xmlns:p14="http://schemas.microsoft.com/office/powerpoint/2010/main" val="1245173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B722BBF6-0148-44B2-8C8E-0362452D3D57}" type="datetimeFigureOut">
              <a:rPr lang="nl-NL" smtClean="0"/>
              <a:pPr/>
              <a:t>11-2-2021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68CC0B7-2EB2-40C3-BAA7-68D2FE0903E2}" type="slidenum">
              <a:rPr lang="nl-NL" smtClean="0"/>
              <a:pPr/>
              <a:t>‹nr.›</a:t>
            </a:fld>
            <a:endParaRPr lang="nl-NL"/>
          </a:p>
        </p:txBody>
      </p:sp>
    </p:spTree>
    <p:extLst>
      <p:ext uri="{BB962C8B-B14F-4D97-AF65-F5344CB8AC3E}">
        <p14:creationId xmlns:p14="http://schemas.microsoft.com/office/powerpoint/2010/main" val="3281929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B722BBF6-0148-44B2-8C8E-0362452D3D57}" type="datetimeFigureOut">
              <a:rPr lang="nl-NL" smtClean="0"/>
              <a:pPr/>
              <a:t>11-2-2021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68CC0B7-2EB2-40C3-BAA7-68D2FE0903E2}" type="slidenum">
              <a:rPr lang="nl-NL" smtClean="0"/>
              <a:pPr/>
              <a:t>‹nr.›</a:t>
            </a:fld>
            <a:endParaRPr lang="nl-NL"/>
          </a:p>
        </p:txBody>
      </p:sp>
    </p:spTree>
    <p:extLst>
      <p:ext uri="{BB962C8B-B14F-4D97-AF65-F5344CB8AC3E}">
        <p14:creationId xmlns:p14="http://schemas.microsoft.com/office/powerpoint/2010/main" val="807542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22BBF6-0148-44B2-8C8E-0362452D3D57}" type="datetimeFigureOut">
              <a:rPr lang="nl-NL" smtClean="0"/>
              <a:pPr/>
              <a:t>11-2-2021</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8CC0B7-2EB2-40C3-BAA7-68D2FE0903E2}" type="slidenum">
              <a:rPr lang="nl-NL" smtClean="0"/>
              <a:pPr/>
              <a:t>‹nr.›</a:t>
            </a:fld>
            <a:endParaRPr lang="nl-NL"/>
          </a:p>
        </p:txBody>
      </p:sp>
    </p:spTree>
    <p:extLst>
      <p:ext uri="{BB962C8B-B14F-4D97-AF65-F5344CB8AC3E}">
        <p14:creationId xmlns:p14="http://schemas.microsoft.com/office/powerpoint/2010/main" val="3618547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11560" y="1484784"/>
            <a:ext cx="7772400" cy="1728192"/>
          </a:xfrm>
        </p:spPr>
        <p:txBody>
          <a:bodyPr>
            <a:normAutofit/>
          </a:bodyPr>
          <a:lstStyle/>
          <a:p>
            <a:r>
              <a:rPr lang="nl-NL" sz="4800" b="1" dirty="0"/>
              <a:t>Huisartsen Onderwijs</a:t>
            </a:r>
          </a:p>
        </p:txBody>
      </p:sp>
      <p:sp>
        <p:nvSpPr>
          <p:cNvPr id="3" name="Ondertitel 2"/>
          <p:cNvSpPr>
            <a:spLocks noGrp="1"/>
          </p:cNvSpPr>
          <p:nvPr>
            <p:ph type="subTitle" idx="1"/>
          </p:nvPr>
        </p:nvSpPr>
        <p:spPr/>
        <p:txBody>
          <a:bodyPr>
            <a:normAutofit/>
          </a:bodyPr>
          <a:lstStyle/>
          <a:p>
            <a:pPr algn="l"/>
            <a:r>
              <a:rPr lang="nl-NL" sz="2800" dirty="0">
                <a:solidFill>
                  <a:srgbClr val="D92F0D"/>
                </a:solidFill>
              </a:rPr>
              <a:t>Steef Stoffelen</a:t>
            </a:r>
          </a:p>
          <a:p>
            <a:pPr algn="l"/>
            <a:r>
              <a:rPr lang="nl-NL" sz="2800" dirty="0">
                <a:solidFill>
                  <a:srgbClr val="D92F0D"/>
                </a:solidFill>
              </a:rPr>
              <a:t>Ingrid Martens</a:t>
            </a:r>
          </a:p>
          <a:p>
            <a:pPr algn="l"/>
            <a:r>
              <a:rPr lang="nl-NL" sz="2800" dirty="0">
                <a:solidFill>
                  <a:srgbClr val="D92F0D"/>
                </a:solidFill>
              </a:rPr>
              <a:t>10-11-2015</a:t>
            </a:r>
          </a:p>
        </p:txBody>
      </p:sp>
      <p:pic>
        <p:nvPicPr>
          <p:cNvPr id="4" name="Afbeelding 3" descr="Bravis-logo-klein.jpg"/>
          <p:cNvPicPr>
            <a:picLocks noChangeAspect="1"/>
          </p:cNvPicPr>
          <p:nvPr/>
        </p:nvPicPr>
        <p:blipFill>
          <a:blip r:embed="rId2" cstate="print"/>
          <a:stretch>
            <a:fillRect/>
          </a:stretch>
        </p:blipFill>
        <p:spPr>
          <a:xfrm>
            <a:off x="6867814" y="5805264"/>
            <a:ext cx="2276186" cy="1052736"/>
          </a:xfrm>
          <a:prstGeom prst="rect">
            <a:avLst/>
          </a:prstGeom>
        </p:spPr>
      </p:pic>
    </p:spTree>
    <p:extLst>
      <p:ext uri="{BB962C8B-B14F-4D97-AF65-F5344CB8AC3E}">
        <p14:creationId xmlns:p14="http://schemas.microsoft.com/office/powerpoint/2010/main" val="2014783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0"/>
            <a:ext cx="8229600" cy="1143000"/>
          </a:xfrm>
        </p:spPr>
        <p:txBody>
          <a:bodyPr/>
          <a:lstStyle/>
          <a:p>
            <a:r>
              <a:rPr lang="nl-NL" b="1" dirty="0"/>
              <a:t>Vraag 8</a:t>
            </a:r>
          </a:p>
        </p:txBody>
      </p:sp>
      <p:sp>
        <p:nvSpPr>
          <p:cNvPr id="3" name="Tijdelijke aanduiding voor inhoud 2"/>
          <p:cNvSpPr>
            <a:spLocks noGrp="1"/>
          </p:cNvSpPr>
          <p:nvPr>
            <p:ph idx="1"/>
          </p:nvPr>
        </p:nvSpPr>
        <p:spPr>
          <a:xfrm>
            <a:off x="457200" y="1340768"/>
            <a:ext cx="8229600" cy="4785395"/>
          </a:xfrm>
        </p:spPr>
        <p:txBody>
          <a:bodyPr>
            <a:normAutofit/>
          </a:bodyPr>
          <a:lstStyle/>
          <a:p>
            <a:pPr marL="0" indent="0">
              <a:buNone/>
            </a:pPr>
            <a:r>
              <a:rPr lang="nl-NL" sz="3000" dirty="0" err="1"/>
              <a:t>One</a:t>
            </a:r>
            <a:r>
              <a:rPr lang="nl-NL" sz="3000" dirty="0"/>
              <a:t> touch glucose check wordt uitgevoerd in de D van de ABCDE opvang van een zieke patiënt</a:t>
            </a:r>
          </a:p>
          <a:p>
            <a:pPr marL="0" indent="0">
              <a:buNone/>
            </a:pPr>
            <a:endParaRPr lang="nl-NL" sz="3000" dirty="0"/>
          </a:p>
          <a:p>
            <a:pPr marL="0" indent="0">
              <a:buNone/>
            </a:pPr>
            <a:r>
              <a:rPr lang="nl-NL" sz="3000" dirty="0"/>
              <a:t>Deze stelling is </a:t>
            </a:r>
          </a:p>
          <a:p>
            <a:pPr marL="0" indent="0">
              <a:buNone/>
            </a:pPr>
            <a:r>
              <a:rPr lang="nl-NL" sz="3000" dirty="0"/>
              <a:t>A: Juist</a:t>
            </a:r>
          </a:p>
          <a:p>
            <a:pPr marL="0" indent="0">
              <a:buNone/>
            </a:pPr>
            <a:r>
              <a:rPr lang="nl-NL" sz="3000" dirty="0"/>
              <a:t>B: Onjuist</a:t>
            </a:r>
          </a:p>
        </p:txBody>
      </p:sp>
      <p:pic>
        <p:nvPicPr>
          <p:cNvPr id="4" name="Afbeelding 3" descr="Bravis-logo-klein.jpg"/>
          <p:cNvPicPr>
            <a:picLocks noChangeAspect="1"/>
          </p:cNvPicPr>
          <p:nvPr/>
        </p:nvPicPr>
        <p:blipFill>
          <a:blip r:embed="rId3" cstate="print"/>
          <a:stretch>
            <a:fillRect/>
          </a:stretch>
        </p:blipFill>
        <p:spPr>
          <a:xfrm>
            <a:off x="6867814" y="5805264"/>
            <a:ext cx="2276186" cy="1052736"/>
          </a:xfrm>
          <a:prstGeom prst="rect">
            <a:avLst/>
          </a:prstGeom>
        </p:spPr>
      </p:pic>
    </p:spTree>
    <p:extLst>
      <p:ext uri="{BB962C8B-B14F-4D97-AF65-F5344CB8AC3E}">
        <p14:creationId xmlns:p14="http://schemas.microsoft.com/office/powerpoint/2010/main" val="1953770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0"/>
            <a:ext cx="8229600" cy="1143000"/>
          </a:xfrm>
        </p:spPr>
        <p:txBody>
          <a:bodyPr/>
          <a:lstStyle/>
          <a:p>
            <a:r>
              <a:rPr lang="nl-NL" b="1" dirty="0"/>
              <a:t>Vraag 9</a:t>
            </a:r>
          </a:p>
        </p:txBody>
      </p:sp>
      <p:sp>
        <p:nvSpPr>
          <p:cNvPr id="3" name="Tijdelijke aanduiding voor inhoud 2"/>
          <p:cNvSpPr>
            <a:spLocks noGrp="1"/>
          </p:cNvSpPr>
          <p:nvPr>
            <p:ph idx="1"/>
          </p:nvPr>
        </p:nvSpPr>
        <p:spPr>
          <a:xfrm>
            <a:off x="457200" y="1340768"/>
            <a:ext cx="8229600" cy="4785395"/>
          </a:xfrm>
        </p:spPr>
        <p:txBody>
          <a:bodyPr>
            <a:normAutofit/>
          </a:bodyPr>
          <a:lstStyle/>
          <a:p>
            <a:pPr marL="0" indent="0">
              <a:buNone/>
            </a:pPr>
            <a:r>
              <a:rPr lang="nl-NL" sz="3000" dirty="0" err="1"/>
              <a:t>Mevr</a:t>
            </a:r>
            <a:r>
              <a:rPr lang="nl-NL" sz="3000" dirty="0"/>
              <a:t> Boer collabeert in uw spreekkamer. Ze reageert niet op aanspreken. Ze heeft een snurkende ademhaling. </a:t>
            </a:r>
          </a:p>
          <a:p>
            <a:pPr marL="0" indent="0">
              <a:buNone/>
            </a:pPr>
            <a:endParaRPr lang="nl-NL" sz="3000" dirty="0"/>
          </a:p>
          <a:p>
            <a:pPr marL="0" indent="0">
              <a:buNone/>
            </a:pPr>
            <a:r>
              <a:rPr lang="nl-NL" sz="3000" dirty="0"/>
              <a:t>De volgende stap is:</a:t>
            </a:r>
          </a:p>
          <a:p>
            <a:pPr marL="0" indent="0">
              <a:buNone/>
            </a:pPr>
            <a:r>
              <a:rPr lang="nl-NL" sz="3000" dirty="0"/>
              <a:t>A: Start thorax </a:t>
            </a:r>
            <a:r>
              <a:rPr lang="nl-NL" sz="3000" dirty="0" err="1"/>
              <a:t>compressies</a:t>
            </a:r>
            <a:endParaRPr lang="nl-NL" sz="3000" dirty="0"/>
          </a:p>
          <a:p>
            <a:pPr marL="0" indent="0">
              <a:buNone/>
            </a:pPr>
            <a:r>
              <a:rPr lang="nl-NL" sz="3000" dirty="0"/>
              <a:t>B: Uitvoeren van </a:t>
            </a:r>
            <a:r>
              <a:rPr lang="nl-NL" sz="3000" dirty="0" err="1"/>
              <a:t>airway</a:t>
            </a:r>
            <a:r>
              <a:rPr lang="nl-NL" sz="3000" dirty="0"/>
              <a:t> manoeuvre</a:t>
            </a:r>
          </a:p>
        </p:txBody>
      </p:sp>
      <p:pic>
        <p:nvPicPr>
          <p:cNvPr id="4" name="Afbeelding 3" descr="Bravis-logo-klein.jpg"/>
          <p:cNvPicPr>
            <a:picLocks noChangeAspect="1"/>
          </p:cNvPicPr>
          <p:nvPr/>
        </p:nvPicPr>
        <p:blipFill>
          <a:blip r:embed="rId3" cstate="print"/>
          <a:stretch>
            <a:fillRect/>
          </a:stretch>
        </p:blipFill>
        <p:spPr>
          <a:xfrm>
            <a:off x="6867814" y="5805264"/>
            <a:ext cx="2276186" cy="1052736"/>
          </a:xfrm>
          <a:prstGeom prst="rect">
            <a:avLst/>
          </a:prstGeom>
        </p:spPr>
      </p:pic>
    </p:spTree>
    <p:extLst>
      <p:ext uri="{BB962C8B-B14F-4D97-AF65-F5344CB8AC3E}">
        <p14:creationId xmlns:p14="http://schemas.microsoft.com/office/powerpoint/2010/main" val="2843979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0"/>
            <a:ext cx="8229600" cy="1124744"/>
          </a:xfrm>
        </p:spPr>
        <p:txBody>
          <a:bodyPr/>
          <a:lstStyle/>
          <a:p>
            <a:r>
              <a:rPr lang="nl-NL" b="1" dirty="0"/>
              <a:t>Vraag 10</a:t>
            </a:r>
          </a:p>
        </p:txBody>
      </p:sp>
      <p:sp>
        <p:nvSpPr>
          <p:cNvPr id="3" name="Tijdelijke aanduiding voor inhoud 2"/>
          <p:cNvSpPr>
            <a:spLocks noGrp="1"/>
          </p:cNvSpPr>
          <p:nvPr>
            <p:ph idx="1"/>
          </p:nvPr>
        </p:nvSpPr>
        <p:spPr>
          <a:xfrm>
            <a:off x="467544" y="908720"/>
            <a:ext cx="8229600" cy="4896544"/>
          </a:xfrm>
        </p:spPr>
        <p:txBody>
          <a:bodyPr>
            <a:noAutofit/>
          </a:bodyPr>
          <a:lstStyle/>
          <a:p>
            <a:pPr marL="0" indent="0">
              <a:buNone/>
            </a:pPr>
            <a:r>
              <a:rPr lang="nl-NL" sz="3000" dirty="0" err="1"/>
              <a:t>Dhr</a:t>
            </a:r>
            <a:r>
              <a:rPr lang="nl-NL" sz="3000" dirty="0"/>
              <a:t> Stram, 65 jaar, is van de keukentrap gevallen met zijn hoofd op de stenen vloer. Geen bewustzijnsverlies, geen hoofdpijn. Neurologisch onderzoek laat geen afwijkingen zien. Wel een groot hematoom met barstwond op zijn achterhoofd. Hij gebruikt </a:t>
            </a:r>
            <a:r>
              <a:rPr lang="nl-NL" sz="3000" dirty="0" err="1"/>
              <a:t>ascal</a:t>
            </a:r>
            <a:r>
              <a:rPr lang="nl-NL" sz="3000" dirty="0"/>
              <a:t>. </a:t>
            </a:r>
          </a:p>
          <a:p>
            <a:pPr marL="0" indent="0">
              <a:buNone/>
            </a:pPr>
            <a:endParaRPr lang="nl-NL" sz="3000" dirty="0"/>
          </a:p>
          <a:p>
            <a:pPr marL="0" indent="0">
              <a:buNone/>
            </a:pPr>
            <a:r>
              <a:rPr lang="nl-NL" sz="3000" dirty="0"/>
              <a:t>U</a:t>
            </a:r>
          </a:p>
          <a:p>
            <a:pPr marL="514350" indent="-514350">
              <a:buAutoNum type="alphaUcPeriod"/>
            </a:pPr>
            <a:r>
              <a:rPr lang="nl-NL" sz="3000" dirty="0"/>
              <a:t>Stuurt hem met adviezen naar huis</a:t>
            </a:r>
          </a:p>
          <a:p>
            <a:pPr marL="514350" indent="-514350">
              <a:buAutoNum type="alphaUcPeriod"/>
            </a:pPr>
            <a:r>
              <a:rPr lang="nl-NL" sz="3000" dirty="0"/>
              <a:t>Stuurt hem in naar SEH voor verdere analyse</a:t>
            </a:r>
          </a:p>
        </p:txBody>
      </p:sp>
      <p:pic>
        <p:nvPicPr>
          <p:cNvPr id="4" name="Afbeelding 3" descr="Bravis-logo-klein.jpg"/>
          <p:cNvPicPr>
            <a:picLocks noChangeAspect="1"/>
          </p:cNvPicPr>
          <p:nvPr/>
        </p:nvPicPr>
        <p:blipFill>
          <a:blip r:embed="rId3" cstate="print"/>
          <a:stretch>
            <a:fillRect/>
          </a:stretch>
        </p:blipFill>
        <p:spPr>
          <a:xfrm>
            <a:off x="6867814" y="5805264"/>
            <a:ext cx="2276186" cy="1052736"/>
          </a:xfrm>
          <a:prstGeom prst="rect">
            <a:avLst/>
          </a:prstGeom>
        </p:spPr>
      </p:pic>
    </p:spTree>
    <p:extLst>
      <p:ext uri="{BB962C8B-B14F-4D97-AF65-F5344CB8AC3E}">
        <p14:creationId xmlns:p14="http://schemas.microsoft.com/office/powerpoint/2010/main" val="4161841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0"/>
            <a:ext cx="8229600" cy="1143000"/>
          </a:xfrm>
        </p:spPr>
        <p:txBody>
          <a:bodyPr/>
          <a:lstStyle/>
          <a:p>
            <a:r>
              <a:rPr lang="nl-NL" b="1" dirty="0"/>
              <a:t>Vraag 11</a:t>
            </a:r>
          </a:p>
        </p:txBody>
      </p:sp>
      <p:sp>
        <p:nvSpPr>
          <p:cNvPr id="3" name="Tijdelijke aanduiding voor inhoud 2"/>
          <p:cNvSpPr>
            <a:spLocks noGrp="1"/>
          </p:cNvSpPr>
          <p:nvPr>
            <p:ph idx="1"/>
          </p:nvPr>
        </p:nvSpPr>
        <p:spPr>
          <a:xfrm>
            <a:off x="457200" y="1340768"/>
            <a:ext cx="8229600" cy="4785395"/>
          </a:xfrm>
        </p:spPr>
        <p:txBody>
          <a:bodyPr>
            <a:normAutofit/>
          </a:bodyPr>
          <a:lstStyle/>
          <a:p>
            <a:pPr marL="0" indent="0">
              <a:buNone/>
            </a:pPr>
            <a:r>
              <a:rPr lang="nl-NL" sz="3000" dirty="0"/>
              <a:t>Bij een hoge verdenking op een Longembolie is een D-dimeer een goede bepaling om de diagnose aan te tonen. </a:t>
            </a:r>
          </a:p>
          <a:p>
            <a:pPr marL="0" indent="0">
              <a:buNone/>
            </a:pPr>
            <a:endParaRPr lang="nl-NL" sz="3000" dirty="0"/>
          </a:p>
          <a:p>
            <a:pPr marL="0" indent="0">
              <a:buNone/>
            </a:pPr>
            <a:r>
              <a:rPr lang="nl-NL" sz="3000" dirty="0"/>
              <a:t>Deze stelling is </a:t>
            </a:r>
          </a:p>
          <a:p>
            <a:pPr marL="514350" indent="-514350">
              <a:buAutoNum type="alphaUcPeriod"/>
            </a:pPr>
            <a:r>
              <a:rPr lang="nl-NL" sz="3000" dirty="0"/>
              <a:t>Juist</a:t>
            </a:r>
          </a:p>
          <a:p>
            <a:pPr marL="514350" indent="-514350">
              <a:buAutoNum type="alphaUcPeriod"/>
            </a:pPr>
            <a:r>
              <a:rPr lang="nl-NL" sz="3000" dirty="0"/>
              <a:t>Onjuist</a:t>
            </a:r>
          </a:p>
        </p:txBody>
      </p:sp>
      <p:pic>
        <p:nvPicPr>
          <p:cNvPr id="4" name="Afbeelding 3" descr="Bravis-logo-klein.jpg"/>
          <p:cNvPicPr>
            <a:picLocks noChangeAspect="1"/>
          </p:cNvPicPr>
          <p:nvPr/>
        </p:nvPicPr>
        <p:blipFill>
          <a:blip r:embed="rId3" cstate="print"/>
          <a:stretch>
            <a:fillRect/>
          </a:stretch>
        </p:blipFill>
        <p:spPr>
          <a:xfrm>
            <a:off x="6867814" y="5805264"/>
            <a:ext cx="2276186" cy="1052736"/>
          </a:xfrm>
          <a:prstGeom prst="rect">
            <a:avLst/>
          </a:prstGeom>
        </p:spPr>
      </p:pic>
    </p:spTree>
    <p:extLst>
      <p:ext uri="{BB962C8B-B14F-4D97-AF65-F5344CB8AC3E}">
        <p14:creationId xmlns:p14="http://schemas.microsoft.com/office/powerpoint/2010/main" val="145407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0"/>
            <a:ext cx="8229600" cy="1143000"/>
          </a:xfrm>
        </p:spPr>
        <p:txBody>
          <a:bodyPr/>
          <a:lstStyle/>
          <a:p>
            <a:r>
              <a:rPr lang="nl-NL" b="1" dirty="0"/>
              <a:t>Vraag 12</a:t>
            </a:r>
          </a:p>
        </p:txBody>
      </p:sp>
      <p:sp>
        <p:nvSpPr>
          <p:cNvPr id="3" name="Tijdelijke aanduiding voor inhoud 2"/>
          <p:cNvSpPr>
            <a:spLocks noGrp="1"/>
          </p:cNvSpPr>
          <p:nvPr>
            <p:ph idx="1"/>
          </p:nvPr>
        </p:nvSpPr>
        <p:spPr>
          <a:xfrm>
            <a:off x="467544" y="1196752"/>
            <a:ext cx="8229600" cy="4525963"/>
          </a:xfrm>
        </p:spPr>
        <p:txBody>
          <a:bodyPr>
            <a:normAutofit fontScale="92500" lnSpcReduction="20000"/>
          </a:bodyPr>
          <a:lstStyle/>
          <a:p>
            <a:pPr>
              <a:buNone/>
            </a:pPr>
            <a:r>
              <a:rPr lang="nl-NL" dirty="0"/>
              <a:t>Een 16-jarig meisje heeft een hockeybal tegen</a:t>
            </a:r>
          </a:p>
          <a:p>
            <a:pPr>
              <a:buNone/>
            </a:pPr>
            <a:r>
              <a:rPr lang="nl-NL" dirty="0"/>
              <a:t>de rechter ringvinger gekregen. Bij LO is er</a:t>
            </a:r>
          </a:p>
          <a:p>
            <a:pPr>
              <a:buNone/>
            </a:pPr>
            <a:r>
              <a:rPr lang="nl-NL" dirty="0"/>
              <a:t>zwelling van het topje v/d vinger met</a:t>
            </a:r>
          </a:p>
          <a:p>
            <a:pPr>
              <a:buNone/>
            </a:pPr>
            <a:r>
              <a:rPr lang="nl-NL" dirty="0" err="1"/>
              <a:t>subunguaal</a:t>
            </a:r>
            <a:r>
              <a:rPr lang="nl-NL" dirty="0"/>
              <a:t> hematoom, een normale stand en</a:t>
            </a:r>
          </a:p>
          <a:p>
            <a:pPr>
              <a:buNone/>
            </a:pPr>
            <a:r>
              <a:rPr lang="nl-NL" dirty="0"/>
              <a:t>goede vingerfunctie.</a:t>
            </a:r>
          </a:p>
          <a:p>
            <a:pPr>
              <a:buNone/>
            </a:pPr>
            <a:endParaRPr lang="nl-NL" dirty="0"/>
          </a:p>
          <a:p>
            <a:pPr>
              <a:buNone/>
            </a:pPr>
            <a:r>
              <a:rPr lang="nl-NL" dirty="0"/>
              <a:t>U</a:t>
            </a:r>
          </a:p>
          <a:p>
            <a:pPr>
              <a:buNone/>
            </a:pPr>
            <a:r>
              <a:rPr lang="nl-NL" dirty="0"/>
              <a:t>A. Ontlast het subunguaal hematoom</a:t>
            </a:r>
          </a:p>
          <a:p>
            <a:pPr>
              <a:buNone/>
            </a:pPr>
            <a:r>
              <a:rPr lang="nl-NL" dirty="0"/>
              <a:t>B. Laat een röntgenfoto maken</a:t>
            </a:r>
          </a:p>
        </p:txBody>
      </p:sp>
      <p:pic>
        <p:nvPicPr>
          <p:cNvPr id="4" name="Afbeelding 3" descr="Bravis-logo-klein.jpg"/>
          <p:cNvPicPr>
            <a:picLocks noChangeAspect="1"/>
          </p:cNvPicPr>
          <p:nvPr/>
        </p:nvPicPr>
        <p:blipFill>
          <a:blip r:embed="rId2" cstate="print"/>
          <a:stretch>
            <a:fillRect/>
          </a:stretch>
        </p:blipFill>
        <p:spPr>
          <a:xfrm>
            <a:off x="6867814" y="5805264"/>
            <a:ext cx="2276186" cy="1052736"/>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0"/>
            <a:ext cx="8229600" cy="1143000"/>
          </a:xfrm>
        </p:spPr>
        <p:txBody>
          <a:bodyPr/>
          <a:lstStyle/>
          <a:p>
            <a:r>
              <a:rPr lang="nl-NL" b="1" dirty="0"/>
              <a:t>Vraag 13</a:t>
            </a:r>
          </a:p>
        </p:txBody>
      </p:sp>
      <p:sp>
        <p:nvSpPr>
          <p:cNvPr id="3" name="Tijdelijke aanduiding voor inhoud 2"/>
          <p:cNvSpPr>
            <a:spLocks noGrp="1"/>
          </p:cNvSpPr>
          <p:nvPr>
            <p:ph idx="1"/>
          </p:nvPr>
        </p:nvSpPr>
        <p:spPr>
          <a:xfrm>
            <a:off x="467544" y="1268760"/>
            <a:ext cx="8229600" cy="4525963"/>
          </a:xfrm>
        </p:spPr>
        <p:txBody>
          <a:bodyPr>
            <a:normAutofit/>
          </a:bodyPr>
          <a:lstStyle/>
          <a:p>
            <a:pPr>
              <a:buNone/>
            </a:pPr>
            <a:r>
              <a:rPr lang="nl-NL" sz="3000" dirty="0"/>
              <a:t>Tijdens een voetbal wedstrijd </a:t>
            </a:r>
            <a:r>
              <a:rPr lang="nl-NL" sz="3000" dirty="0" err="1"/>
              <a:t>collabeert</a:t>
            </a:r>
            <a:r>
              <a:rPr lang="nl-NL" sz="3000" dirty="0"/>
              <a:t> een </a:t>
            </a:r>
          </a:p>
          <a:p>
            <a:pPr>
              <a:buNone/>
            </a:pPr>
            <a:r>
              <a:rPr lang="nl-NL" sz="3000" dirty="0"/>
              <a:t>18-jarige jongen. Hij komt bij, direct helder en</a:t>
            </a:r>
          </a:p>
          <a:p>
            <a:pPr>
              <a:buNone/>
            </a:pPr>
            <a:r>
              <a:rPr lang="nl-NL" sz="3000" dirty="0"/>
              <a:t>alert. Hij is klachtenvrij en heeft een blanco VG.</a:t>
            </a:r>
          </a:p>
          <a:p>
            <a:pPr>
              <a:buNone/>
            </a:pPr>
            <a:endParaRPr lang="nl-NL" sz="3000" dirty="0"/>
          </a:p>
          <a:p>
            <a:pPr>
              <a:buNone/>
            </a:pPr>
            <a:r>
              <a:rPr lang="nl-NL" sz="3000" dirty="0"/>
              <a:t>U</a:t>
            </a:r>
          </a:p>
          <a:p>
            <a:pPr>
              <a:buNone/>
            </a:pPr>
            <a:r>
              <a:rPr lang="nl-NL" sz="3000" dirty="0"/>
              <a:t>A. Stuurt hem in voor evaluatie</a:t>
            </a:r>
          </a:p>
          <a:p>
            <a:pPr>
              <a:buNone/>
            </a:pPr>
            <a:r>
              <a:rPr lang="nl-NL" sz="3000" dirty="0"/>
              <a:t>B. Houdt hem uit de wedstrijd en stuurt hem naar huis</a:t>
            </a:r>
          </a:p>
        </p:txBody>
      </p:sp>
      <p:pic>
        <p:nvPicPr>
          <p:cNvPr id="4" name="Afbeelding 3" descr="Bravis-logo-klein.jpg"/>
          <p:cNvPicPr>
            <a:picLocks noChangeAspect="1"/>
          </p:cNvPicPr>
          <p:nvPr/>
        </p:nvPicPr>
        <p:blipFill>
          <a:blip r:embed="rId2" cstate="print"/>
          <a:stretch>
            <a:fillRect/>
          </a:stretch>
        </p:blipFill>
        <p:spPr>
          <a:xfrm>
            <a:off x="6867814" y="5805264"/>
            <a:ext cx="2276186" cy="1052736"/>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0"/>
            <a:ext cx="8229600" cy="1143000"/>
          </a:xfrm>
        </p:spPr>
        <p:txBody>
          <a:bodyPr/>
          <a:lstStyle/>
          <a:p>
            <a:r>
              <a:rPr lang="nl-NL" b="1" dirty="0"/>
              <a:t>Vraag 14</a:t>
            </a:r>
          </a:p>
        </p:txBody>
      </p:sp>
      <p:sp>
        <p:nvSpPr>
          <p:cNvPr id="3" name="Tijdelijke aanduiding voor inhoud 2"/>
          <p:cNvSpPr>
            <a:spLocks noGrp="1"/>
          </p:cNvSpPr>
          <p:nvPr>
            <p:ph idx="1"/>
          </p:nvPr>
        </p:nvSpPr>
        <p:spPr>
          <a:xfrm>
            <a:off x="467544" y="1196752"/>
            <a:ext cx="8229600" cy="4525963"/>
          </a:xfrm>
        </p:spPr>
        <p:txBody>
          <a:bodyPr>
            <a:normAutofit fontScale="92500" lnSpcReduction="20000"/>
          </a:bodyPr>
          <a:lstStyle/>
          <a:p>
            <a:pPr>
              <a:buNone/>
            </a:pPr>
            <a:r>
              <a:rPr lang="nl-NL" dirty="0"/>
              <a:t>U komt bij een 70-jarige man bekend met</a:t>
            </a:r>
          </a:p>
          <a:p>
            <a:pPr>
              <a:buNone/>
            </a:pPr>
            <a:r>
              <a:rPr lang="nl-NL" dirty="0"/>
              <a:t>hartfalen </a:t>
            </a:r>
            <a:r>
              <a:rPr lang="nl-NL" dirty="0" err="1"/>
              <a:t>ivm</a:t>
            </a:r>
            <a:r>
              <a:rPr lang="nl-NL" dirty="0"/>
              <a:t> toegenomen </a:t>
            </a:r>
            <a:r>
              <a:rPr lang="nl-NL" dirty="0" err="1"/>
              <a:t>dyspnoe</a:t>
            </a:r>
            <a:r>
              <a:rPr lang="nl-NL" dirty="0"/>
              <a:t>.</a:t>
            </a:r>
          </a:p>
          <a:p>
            <a:pPr>
              <a:buNone/>
            </a:pPr>
            <a:r>
              <a:rPr lang="nl-NL" dirty="0"/>
              <a:t>Bij LO ziet u een </a:t>
            </a:r>
            <a:r>
              <a:rPr lang="nl-NL" dirty="0" err="1"/>
              <a:t>dyspnoeische</a:t>
            </a:r>
            <a:r>
              <a:rPr lang="nl-NL" dirty="0"/>
              <a:t> man met AH</a:t>
            </a:r>
          </a:p>
          <a:p>
            <a:pPr>
              <a:buNone/>
            </a:pPr>
            <a:r>
              <a:rPr lang="nl-NL" dirty="0"/>
              <a:t>30/min, pols 90/min ra, tensie 160/100mmHg</a:t>
            </a:r>
          </a:p>
          <a:p>
            <a:pPr>
              <a:buNone/>
            </a:pPr>
            <a:r>
              <a:rPr lang="nl-NL" dirty="0"/>
              <a:t>en bij auscultatie </a:t>
            </a:r>
            <a:r>
              <a:rPr lang="nl-NL" dirty="0" err="1"/>
              <a:t>bdz</a:t>
            </a:r>
            <a:r>
              <a:rPr lang="nl-NL" dirty="0"/>
              <a:t> </a:t>
            </a:r>
            <a:r>
              <a:rPr lang="nl-NL" dirty="0" err="1"/>
              <a:t>crepiteren</a:t>
            </a:r>
            <a:r>
              <a:rPr lang="nl-NL" dirty="0"/>
              <a:t>.</a:t>
            </a:r>
          </a:p>
          <a:p>
            <a:pPr>
              <a:buNone/>
            </a:pPr>
            <a:endParaRPr lang="nl-NL" dirty="0"/>
          </a:p>
          <a:p>
            <a:pPr>
              <a:buNone/>
            </a:pPr>
            <a:r>
              <a:rPr lang="nl-NL" dirty="0"/>
              <a:t>U verwijst patiënt met de ambulance en</a:t>
            </a:r>
          </a:p>
          <a:p>
            <a:pPr>
              <a:buNone/>
            </a:pPr>
            <a:r>
              <a:rPr lang="nl-NL" dirty="0"/>
              <a:t>A. plaatst een infuus en geeft morfine IV</a:t>
            </a:r>
          </a:p>
          <a:p>
            <a:pPr>
              <a:buNone/>
            </a:pPr>
            <a:r>
              <a:rPr lang="nl-NL" dirty="0"/>
              <a:t>B. geeft </a:t>
            </a:r>
            <a:r>
              <a:rPr lang="nl-NL" dirty="0" err="1"/>
              <a:t>nitrospray</a:t>
            </a:r>
            <a:r>
              <a:rPr lang="nl-NL" dirty="0"/>
              <a:t> SL</a:t>
            </a:r>
          </a:p>
        </p:txBody>
      </p:sp>
      <p:pic>
        <p:nvPicPr>
          <p:cNvPr id="4" name="Afbeelding 3" descr="Bravis-logo-klein.jpg"/>
          <p:cNvPicPr>
            <a:picLocks noChangeAspect="1"/>
          </p:cNvPicPr>
          <p:nvPr/>
        </p:nvPicPr>
        <p:blipFill>
          <a:blip r:embed="rId3" cstate="print"/>
          <a:stretch>
            <a:fillRect/>
          </a:stretch>
        </p:blipFill>
        <p:spPr>
          <a:xfrm>
            <a:off x="6867814" y="5805264"/>
            <a:ext cx="2276186" cy="1052736"/>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0"/>
            <a:ext cx="8229600" cy="1143000"/>
          </a:xfrm>
        </p:spPr>
        <p:txBody>
          <a:bodyPr/>
          <a:lstStyle/>
          <a:p>
            <a:r>
              <a:rPr lang="nl-NL" b="1" dirty="0"/>
              <a:t>Vraag 15</a:t>
            </a:r>
          </a:p>
        </p:txBody>
      </p:sp>
      <p:sp>
        <p:nvSpPr>
          <p:cNvPr id="3" name="Tijdelijke aanduiding voor inhoud 2"/>
          <p:cNvSpPr>
            <a:spLocks noGrp="1"/>
          </p:cNvSpPr>
          <p:nvPr>
            <p:ph idx="1"/>
          </p:nvPr>
        </p:nvSpPr>
        <p:spPr>
          <a:xfrm>
            <a:off x="467544" y="1268760"/>
            <a:ext cx="8229600" cy="4824537"/>
          </a:xfrm>
        </p:spPr>
        <p:txBody>
          <a:bodyPr>
            <a:normAutofit/>
          </a:bodyPr>
          <a:lstStyle/>
          <a:p>
            <a:pPr>
              <a:buNone/>
            </a:pPr>
            <a:r>
              <a:rPr lang="nl-NL" sz="3000" dirty="0"/>
              <a:t>Bij AF wordt altijd antistolling gestart.</a:t>
            </a:r>
          </a:p>
          <a:p>
            <a:pPr>
              <a:buNone/>
            </a:pPr>
            <a:endParaRPr lang="nl-NL" sz="3000" dirty="0"/>
          </a:p>
          <a:p>
            <a:pPr>
              <a:buNone/>
            </a:pPr>
            <a:r>
              <a:rPr lang="nl-NL" sz="3000" dirty="0"/>
              <a:t>Deze stelling is</a:t>
            </a:r>
          </a:p>
          <a:p>
            <a:pPr marL="514350" indent="-514350">
              <a:buAutoNum type="alphaUcPeriod"/>
            </a:pPr>
            <a:r>
              <a:rPr lang="nl-NL" sz="3000" dirty="0"/>
              <a:t>Juist</a:t>
            </a:r>
          </a:p>
          <a:p>
            <a:pPr marL="514350" indent="-514350">
              <a:buAutoNum type="alphaUcPeriod"/>
            </a:pPr>
            <a:r>
              <a:rPr lang="nl-NL" sz="3000" dirty="0"/>
              <a:t>Onjuist</a:t>
            </a:r>
          </a:p>
        </p:txBody>
      </p:sp>
      <p:pic>
        <p:nvPicPr>
          <p:cNvPr id="4" name="Afbeelding 3" descr="Bravis-logo-klein.jpg"/>
          <p:cNvPicPr>
            <a:picLocks noChangeAspect="1"/>
          </p:cNvPicPr>
          <p:nvPr/>
        </p:nvPicPr>
        <p:blipFill>
          <a:blip r:embed="rId3" cstate="print"/>
          <a:stretch>
            <a:fillRect/>
          </a:stretch>
        </p:blipFill>
        <p:spPr>
          <a:xfrm>
            <a:off x="6867814" y="5805264"/>
            <a:ext cx="2276186" cy="1052736"/>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0"/>
            <a:ext cx="8229600" cy="1143000"/>
          </a:xfrm>
        </p:spPr>
        <p:txBody>
          <a:bodyPr/>
          <a:lstStyle/>
          <a:p>
            <a:r>
              <a:rPr lang="nl-NL" b="1" dirty="0"/>
              <a:t>Vraag 16</a:t>
            </a:r>
          </a:p>
        </p:txBody>
      </p:sp>
      <p:sp>
        <p:nvSpPr>
          <p:cNvPr id="3" name="Tijdelijke aanduiding voor inhoud 2"/>
          <p:cNvSpPr>
            <a:spLocks noGrp="1"/>
          </p:cNvSpPr>
          <p:nvPr>
            <p:ph idx="1"/>
          </p:nvPr>
        </p:nvSpPr>
        <p:spPr>
          <a:xfrm>
            <a:off x="457200" y="1196752"/>
            <a:ext cx="8229600" cy="4929411"/>
          </a:xfrm>
        </p:spPr>
        <p:txBody>
          <a:bodyPr>
            <a:normAutofit/>
          </a:bodyPr>
          <a:lstStyle/>
          <a:p>
            <a:pPr>
              <a:buNone/>
            </a:pPr>
            <a:r>
              <a:rPr lang="nl-NL" sz="3000" dirty="0"/>
              <a:t>Patiënten met POB op de SEH en met een laag </a:t>
            </a:r>
          </a:p>
          <a:p>
            <a:pPr>
              <a:buNone/>
            </a:pPr>
            <a:r>
              <a:rPr lang="nl-NL" sz="3000" dirty="0"/>
              <a:t>risico op de HEART score worden niet </a:t>
            </a:r>
          </a:p>
          <a:p>
            <a:pPr>
              <a:buNone/>
            </a:pPr>
            <a:r>
              <a:rPr lang="nl-NL" sz="3000" dirty="0"/>
              <a:t>opgenomen voor </a:t>
            </a:r>
            <a:r>
              <a:rPr lang="nl-NL" sz="3000" dirty="0" err="1"/>
              <a:t>fietsergometrie</a:t>
            </a:r>
            <a:r>
              <a:rPr lang="nl-NL" sz="3000" dirty="0"/>
              <a:t> en verdere </a:t>
            </a:r>
          </a:p>
          <a:p>
            <a:pPr>
              <a:buNone/>
            </a:pPr>
            <a:r>
              <a:rPr lang="nl-NL" sz="3000" dirty="0" err="1"/>
              <a:t>cardiale</a:t>
            </a:r>
            <a:r>
              <a:rPr lang="nl-NL" sz="3000" dirty="0"/>
              <a:t> </a:t>
            </a:r>
            <a:r>
              <a:rPr lang="nl-NL" sz="3000" dirty="0" err="1"/>
              <a:t>screening</a:t>
            </a:r>
            <a:r>
              <a:rPr lang="nl-NL" sz="3000" dirty="0"/>
              <a:t>.</a:t>
            </a:r>
          </a:p>
          <a:p>
            <a:pPr>
              <a:buNone/>
            </a:pPr>
            <a:endParaRPr lang="nl-NL" sz="3000" dirty="0"/>
          </a:p>
          <a:p>
            <a:pPr>
              <a:buNone/>
            </a:pPr>
            <a:r>
              <a:rPr lang="nl-NL" sz="3000" dirty="0"/>
              <a:t>Deze stelling is:</a:t>
            </a:r>
          </a:p>
          <a:p>
            <a:pPr>
              <a:buNone/>
            </a:pPr>
            <a:r>
              <a:rPr lang="nl-NL" sz="3000" dirty="0"/>
              <a:t>A. Juist</a:t>
            </a:r>
          </a:p>
          <a:p>
            <a:pPr>
              <a:buNone/>
            </a:pPr>
            <a:r>
              <a:rPr lang="nl-NL" sz="3000" dirty="0"/>
              <a:t>B. Onjuist</a:t>
            </a:r>
          </a:p>
        </p:txBody>
      </p:sp>
      <p:pic>
        <p:nvPicPr>
          <p:cNvPr id="5" name="Afbeelding 4" descr="Bravis-logo-klein.jpg"/>
          <p:cNvPicPr>
            <a:picLocks noChangeAspect="1"/>
          </p:cNvPicPr>
          <p:nvPr/>
        </p:nvPicPr>
        <p:blipFill>
          <a:blip r:embed="rId3" cstate="print"/>
          <a:stretch>
            <a:fillRect/>
          </a:stretch>
        </p:blipFill>
        <p:spPr>
          <a:xfrm>
            <a:off x="6867814" y="5805264"/>
            <a:ext cx="2276186" cy="1052736"/>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0"/>
            <a:ext cx="8229600" cy="1143000"/>
          </a:xfrm>
        </p:spPr>
        <p:txBody>
          <a:bodyPr/>
          <a:lstStyle/>
          <a:p>
            <a:r>
              <a:rPr lang="nl-NL" b="1" dirty="0"/>
              <a:t>Vraag 17</a:t>
            </a:r>
          </a:p>
        </p:txBody>
      </p:sp>
      <p:sp>
        <p:nvSpPr>
          <p:cNvPr id="3" name="Tijdelijke aanduiding voor inhoud 2"/>
          <p:cNvSpPr>
            <a:spLocks noGrp="1"/>
          </p:cNvSpPr>
          <p:nvPr>
            <p:ph idx="1"/>
          </p:nvPr>
        </p:nvSpPr>
        <p:spPr>
          <a:xfrm>
            <a:off x="457200" y="1268760"/>
            <a:ext cx="8229600" cy="4857403"/>
          </a:xfrm>
        </p:spPr>
        <p:txBody>
          <a:bodyPr>
            <a:normAutofit/>
          </a:bodyPr>
          <a:lstStyle/>
          <a:p>
            <a:pPr>
              <a:buNone/>
            </a:pPr>
            <a:r>
              <a:rPr lang="nl-NL" sz="3000" dirty="0" err="1"/>
              <a:t>NOAC’s</a:t>
            </a:r>
            <a:r>
              <a:rPr lang="nl-NL" sz="3000" dirty="0"/>
              <a:t> zijn nieuwe bloedverdunners waarbij de</a:t>
            </a:r>
          </a:p>
          <a:p>
            <a:pPr>
              <a:buNone/>
            </a:pPr>
            <a:r>
              <a:rPr lang="nl-NL" sz="3000" dirty="0"/>
              <a:t>INR niet gecontroleerd hoeft te worden en die </a:t>
            </a:r>
          </a:p>
          <a:p>
            <a:pPr>
              <a:buNone/>
            </a:pPr>
            <a:r>
              <a:rPr lang="nl-NL" sz="3000" dirty="0"/>
              <a:t>ook gebruikt kunnen worden bij mensen met </a:t>
            </a:r>
          </a:p>
          <a:p>
            <a:pPr>
              <a:buNone/>
            </a:pPr>
            <a:r>
              <a:rPr lang="nl-NL" sz="3000" dirty="0"/>
              <a:t>een slechte nierfunctie</a:t>
            </a:r>
          </a:p>
          <a:p>
            <a:pPr>
              <a:buNone/>
            </a:pPr>
            <a:endParaRPr lang="nl-NL" sz="3000" dirty="0"/>
          </a:p>
          <a:p>
            <a:pPr>
              <a:buNone/>
            </a:pPr>
            <a:r>
              <a:rPr lang="nl-NL" sz="3000" dirty="0"/>
              <a:t>Deze stelling is:</a:t>
            </a:r>
          </a:p>
          <a:p>
            <a:pPr marL="514350" indent="-514350">
              <a:buAutoNum type="alphaUcPeriod"/>
            </a:pPr>
            <a:r>
              <a:rPr lang="nl-NL" sz="3000" dirty="0"/>
              <a:t>Juist</a:t>
            </a:r>
          </a:p>
          <a:p>
            <a:pPr marL="514350" indent="-514350">
              <a:buAutoNum type="alphaUcPeriod"/>
            </a:pPr>
            <a:r>
              <a:rPr lang="nl-NL" sz="3000" dirty="0"/>
              <a:t>Onjuist</a:t>
            </a:r>
          </a:p>
          <a:p>
            <a:pPr>
              <a:buNone/>
            </a:pPr>
            <a:endParaRPr lang="nl-NL" sz="3000" dirty="0"/>
          </a:p>
        </p:txBody>
      </p:sp>
      <p:pic>
        <p:nvPicPr>
          <p:cNvPr id="5" name="Afbeelding 4" descr="Bravis-logo-klein.jpg"/>
          <p:cNvPicPr>
            <a:picLocks noChangeAspect="1"/>
          </p:cNvPicPr>
          <p:nvPr/>
        </p:nvPicPr>
        <p:blipFill>
          <a:blip r:embed="rId3" cstate="print"/>
          <a:stretch>
            <a:fillRect/>
          </a:stretch>
        </p:blipFill>
        <p:spPr>
          <a:xfrm>
            <a:off x="6867814" y="5805264"/>
            <a:ext cx="2276186" cy="105273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err="1"/>
              <a:t>Disclosure</a:t>
            </a:r>
            <a:r>
              <a:rPr lang="nl-NL" b="1" dirty="0"/>
              <a:t> sheet</a:t>
            </a:r>
          </a:p>
        </p:txBody>
      </p:sp>
      <p:sp>
        <p:nvSpPr>
          <p:cNvPr id="3" name="Tijdelijke aanduiding voor inhoud 2"/>
          <p:cNvSpPr>
            <a:spLocks noGrp="1"/>
          </p:cNvSpPr>
          <p:nvPr>
            <p:ph idx="1"/>
          </p:nvPr>
        </p:nvSpPr>
        <p:spPr/>
        <p:txBody>
          <a:bodyPr/>
          <a:lstStyle/>
          <a:p>
            <a:pPr marL="0" indent="0">
              <a:buNone/>
            </a:pPr>
            <a:r>
              <a:rPr lang="nl-NL" dirty="0"/>
              <a:t>Ingrid </a:t>
            </a:r>
            <a:r>
              <a:rPr lang="nl-NL" dirty="0" err="1"/>
              <a:t>Martens</a:t>
            </a:r>
            <a:r>
              <a:rPr lang="nl-NL" dirty="0"/>
              <a:t>, SEH arts KNMG</a:t>
            </a:r>
          </a:p>
          <a:p>
            <a:pPr marL="0" indent="0">
              <a:buNone/>
            </a:pPr>
            <a:r>
              <a:rPr lang="nl-NL" dirty="0"/>
              <a:t>	Geen belangenverstrengeling of relaties 	met bedrijven. </a:t>
            </a:r>
          </a:p>
          <a:p>
            <a:pPr marL="0" indent="0">
              <a:buNone/>
            </a:pPr>
            <a:endParaRPr lang="nl-NL" dirty="0"/>
          </a:p>
          <a:p>
            <a:pPr marL="0" indent="0">
              <a:buNone/>
            </a:pPr>
            <a:r>
              <a:rPr lang="nl-NL" dirty="0"/>
              <a:t>Steef Stoffelen, SEH arts KNMG</a:t>
            </a:r>
          </a:p>
          <a:p>
            <a:pPr marL="0" indent="0">
              <a:buNone/>
            </a:pPr>
            <a:r>
              <a:rPr lang="nl-NL" dirty="0"/>
              <a:t>	Geen belangenverstrengeling of relaties 	met bedrijven. </a:t>
            </a:r>
          </a:p>
        </p:txBody>
      </p:sp>
      <p:pic>
        <p:nvPicPr>
          <p:cNvPr id="4" name="Afbeelding 3" descr="Bravis-logo-klein.jpg"/>
          <p:cNvPicPr>
            <a:picLocks noChangeAspect="1"/>
          </p:cNvPicPr>
          <p:nvPr/>
        </p:nvPicPr>
        <p:blipFill>
          <a:blip r:embed="rId2" cstate="print"/>
          <a:stretch>
            <a:fillRect/>
          </a:stretch>
        </p:blipFill>
        <p:spPr>
          <a:xfrm>
            <a:off x="6867814" y="5805264"/>
            <a:ext cx="2276186" cy="1052736"/>
          </a:xfrm>
          <a:prstGeom prst="rect">
            <a:avLst/>
          </a:prstGeom>
        </p:spPr>
      </p:pic>
    </p:spTree>
    <p:extLst>
      <p:ext uri="{BB962C8B-B14F-4D97-AF65-F5344CB8AC3E}">
        <p14:creationId xmlns:p14="http://schemas.microsoft.com/office/powerpoint/2010/main" val="1578927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0"/>
            <a:ext cx="8229600" cy="1052736"/>
          </a:xfrm>
        </p:spPr>
        <p:txBody>
          <a:bodyPr/>
          <a:lstStyle/>
          <a:p>
            <a:r>
              <a:rPr lang="nl-NL" b="1" dirty="0"/>
              <a:t>Vraag 18</a:t>
            </a:r>
          </a:p>
        </p:txBody>
      </p:sp>
      <p:sp>
        <p:nvSpPr>
          <p:cNvPr id="3" name="Tijdelijke aanduiding voor inhoud 2"/>
          <p:cNvSpPr>
            <a:spLocks noGrp="1"/>
          </p:cNvSpPr>
          <p:nvPr>
            <p:ph idx="1"/>
          </p:nvPr>
        </p:nvSpPr>
        <p:spPr>
          <a:xfrm>
            <a:off x="457200" y="980728"/>
            <a:ext cx="8229600" cy="5544616"/>
          </a:xfrm>
        </p:spPr>
        <p:txBody>
          <a:bodyPr>
            <a:normAutofit/>
          </a:bodyPr>
          <a:lstStyle/>
          <a:p>
            <a:pPr>
              <a:buNone/>
            </a:pPr>
            <a:r>
              <a:rPr lang="nl-NL" sz="2800" dirty="0" err="1"/>
              <a:t>Mw</a:t>
            </a:r>
            <a:r>
              <a:rPr lang="nl-NL" sz="2800" dirty="0"/>
              <a:t> </a:t>
            </a:r>
            <a:r>
              <a:rPr lang="nl-NL" sz="2800" dirty="0" err="1"/>
              <a:t>Bouwman</a:t>
            </a:r>
            <a:r>
              <a:rPr lang="nl-NL" sz="2800" dirty="0"/>
              <a:t>, 55jr, blanco VG, heeft net een</a:t>
            </a:r>
          </a:p>
          <a:p>
            <a:pPr>
              <a:buNone/>
            </a:pPr>
            <a:r>
              <a:rPr lang="nl-NL" sz="2800" dirty="0"/>
              <a:t>insult gehad. Ze zit in de </a:t>
            </a:r>
            <a:r>
              <a:rPr lang="nl-NL" sz="2800" dirty="0" err="1"/>
              <a:t>postictale</a:t>
            </a:r>
            <a:r>
              <a:rPr lang="nl-NL" sz="2800" dirty="0"/>
              <a:t> fase. </a:t>
            </a:r>
          </a:p>
          <a:p>
            <a:pPr>
              <a:buNone/>
            </a:pPr>
            <a:r>
              <a:rPr lang="nl-NL" sz="2800" dirty="0"/>
              <a:t>A:vrij</a:t>
            </a:r>
          </a:p>
          <a:p>
            <a:pPr>
              <a:buNone/>
            </a:pPr>
            <a:r>
              <a:rPr lang="nl-NL" sz="2800" dirty="0"/>
              <a:t>B:VAG </a:t>
            </a:r>
            <a:r>
              <a:rPr lang="nl-NL" sz="2800" dirty="0" err="1"/>
              <a:t>bdz</a:t>
            </a:r>
            <a:r>
              <a:rPr lang="nl-NL" sz="2800" dirty="0"/>
              <a:t>, </a:t>
            </a:r>
            <a:r>
              <a:rPr lang="nl-NL" sz="2800" dirty="0" err="1"/>
              <a:t>sat</a:t>
            </a:r>
            <a:r>
              <a:rPr lang="nl-NL" sz="2800" dirty="0"/>
              <a:t> 88%, AF 20x/min</a:t>
            </a:r>
          </a:p>
          <a:p>
            <a:pPr>
              <a:buNone/>
            </a:pPr>
            <a:r>
              <a:rPr lang="nl-NL" sz="2800" dirty="0"/>
              <a:t>C:RR 140/75mmHg, pols 81 regulair. </a:t>
            </a:r>
          </a:p>
          <a:p>
            <a:pPr>
              <a:buNone/>
            </a:pPr>
            <a:r>
              <a:rPr lang="nl-NL" sz="2800" dirty="0"/>
              <a:t>D:E3M5V4, verward. </a:t>
            </a:r>
            <a:r>
              <a:rPr lang="nl-NL" sz="2800" dirty="0" err="1"/>
              <a:t>Gluc</a:t>
            </a:r>
            <a:r>
              <a:rPr lang="nl-NL" sz="2800" dirty="0"/>
              <a:t> 1.8</a:t>
            </a:r>
          </a:p>
          <a:p>
            <a:pPr>
              <a:buNone/>
            </a:pPr>
            <a:endParaRPr lang="nl-NL" sz="2800" dirty="0"/>
          </a:p>
          <a:p>
            <a:pPr>
              <a:buNone/>
            </a:pPr>
            <a:r>
              <a:rPr lang="nl-NL" sz="2800" dirty="0"/>
              <a:t>U </a:t>
            </a:r>
          </a:p>
          <a:p>
            <a:pPr marL="514350" indent="-514350">
              <a:buAutoNum type="alphaUcPeriod"/>
            </a:pPr>
            <a:r>
              <a:rPr lang="nl-NL" sz="2800" dirty="0"/>
              <a:t>Mogelijk insult bij </a:t>
            </a:r>
            <a:r>
              <a:rPr lang="nl-NL" sz="2800" dirty="0" err="1"/>
              <a:t>hypoglycemie</a:t>
            </a:r>
            <a:r>
              <a:rPr lang="nl-NL" sz="2800" dirty="0"/>
              <a:t> dus geeft glucose</a:t>
            </a:r>
          </a:p>
          <a:p>
            <a:pPr marL="514350" indent="-514350">
              <a:buAutoNum type="alphaUcPeriod"/>
            </a:pPr>
            <a:r>
              <a:rPr lang="nl-NL" sz="2800" dirty="0"/>
              <a:t>Geeft extra zuurstof </a:t>
            </a:r>
          </a:p>
          <a:p>
            <a:pPr marL="514350" indent="-514350">
              <a:buAutoNum type="alphaUcPeriod"/>
            </a:pPr>
            <a:endParaRPr lang="nl-NL" sz="2800" dirty="0"/>
          </a:p>
          <a:p>
            <a:pPr marL="514350" indent="-514350">
              <a:buAutoNum type="alphaUcPeriod"/>
            </a:pPr>
            <a:endParaRPr lang="nl-NL" sz="2800" dirty="0"/>
          </a:p>
        </p:txBody>
      </p:sp>
      <p:pic>
        <p:nvPicPr>
          <p:cNvPr id="4" name="Afbeelding 3" descr="Bravis-logo-klein.jpg"/>
          <p:cNvPicPr>
            <a:picLocks noChangeAspect="1"/>
          </p:cNvPicPr>
          <p:nvPr/>
        </p:nvPicPr>
        <p:blipFill>
          <a:blip r:embed="rId3" cstate="print"/>
          <a:stretch>
            <a:fillRect/>
          </a:stretch>
        </p:blipFill>
        <p:spPr>
          <a:xfrm>
            <a:off x="6867814" y="5805264"/>
            <a:ext cx="2276186" cy="1052736"/>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0"/>
            <a:ext cx="8229600" cy="1143000"/>
          </a:xfrm>
        </p:spPr>
        <p:txBody>
          <a:bodyPr/>
          <a:lstStyle/>
          <a:p>
            <a:r>
              <a:rPr lang="nl-NL" b="1" dirty="0"/>
              <a:t>Bonusvraag</a:t>
            </a:r>
          </a:p>
        </p:txBody>
      </p:sp>
      <p:sp>
        <p:nvSpPr>
          <p:cNvPr id="3" name="Tijdelijke aanduiding voor inhoud 2"/>
          <p:cNvSpPr>
            <a:spLocks noGrp="1"/>
          </p:cNvSpPr>
          <p:nvPr>
            <p:ph idx="1"/>
          </p:nvPr>
        </p:nvSpPr>
        <p:spPr>
          <a:xfrm>
            <a:off x="467544" y="1412776"/>
            <a:ext cx="8229600" cy="4857403"/>
          </a:xfrm>
        </p:spPr>
        <p:txBody>
          <a:bodyPr/>
          <a:lstStyle/>
          <a:p>
            <a:pPr>
              <a:buNone/>
            </a:pPr>
            <a:r>
              <a:rPr lang="nl-NL" dirty="0"/>
              <a:t>Hoeveel SEH artsen werken er in totaal in het </a:t>
            </a:r>
          </a:p>
          <a:p>
            <a:pPr>
              <a:buNone/>
            </a:pPr>
            <a:r>
              <a:rPr lang="nl-NL" dirty="0" err="1"/>
              <a:t>Bravis</a:t>
            </a:r>
            <a:r>
              <a:rPr lang="nl-NL" dirty="0"/>
              <a:t> ziekenhuis? </a:t>
            </a:r>
          </a:p>
        </p:txBody>
      </p:sp>
      <p:pic>
        <p:nvPicPr>
          <p:cNvPr id="4" name="Afbeelding 3" descr="Bravis-logo-klein.jpg"/>
          <p:cNvPicPr>
            <a:picLocks noChangeAspect="1"/>
          </p:cNvPicPr>
          <p:nvPr/>
        </p:nvPicPr>
        <p:blipFill>
          <a:blip r:embed="rId2" cstate="print"/>
          <a:stretch>
            <a:fillRect/>
          </a:stretch>
        </p:blipFill>
        <p:spPr>
          <a:xfrm>
            <a:off x="6867814" y="5805264"/>
            <a:ext cx="2276186" cy="105273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0277"/>
            <a:ext cx="8229600" cy="1143000"/>
          </a:xfrm>
        </p:spPr>
        <p:txBody>
          <a:bodyPr/>
          <a:lstStyle/>
          <a:p>
            <a:r>
              <a:rPr lang="nl-NL" b="1" dirty="0"/>
              <a:t>Vraag 1</a:t>
            </a:r>
          </a:p>
        </p:txBody>
      </p:sp>
      <p:sp>
        <p:nvSpPr>
          <p:cNvPr id="3" name="Tijdelijke aanduiding voor inhoud 2"/>
          <p:cNvSpPr>
            <a:spLocks noGrp="1"/>
          </p:cNvSpPr>
          <p:nvPr>
            <p:ph idx="1"/>
          </p:nvPr>
        </p:nvSpPr>
        <p:spPr>
          <a:xfrm>
            <a:off x="467544" y="1124744"/>
            <a:ext cx="8229600" cy="5472608"/>
          </a:xfrm>
        </p:spPr>
        <p:txBody>
          <a:bodyPr>
            <a:normAutofit fontScale="92500"/>
          </a:bodyPr>
          <a:lstStyle/>
          <a:p>
            <a:pPr marL="0" indent="0">
              <a:buNone/>
            </a:pPr>
            <a:r>
              <a:rPr lang="nl-NL" dirty="0"/>
              <a:t>Noa van 3jr komt op HAP met ouders. Noa was aan het zwieren tussen beide ouders, plots begon ze te huilen en gebruikt haar linker armpje niet meer. Bij LO zie je geen zwelling of hematoom. </a:t>
            </a:r>
          </a:p>
          <a:p>
            <a:pPr marL="0" indent="0">
              <a:buNone/>
            </a:pPr>
            <a:endParaRPr lang="nl-NL" dirty="0"/>
          </a:p>
          <a:p>
            <a:pPr marL="0" indent="0">
              <a:buNone/>
            </a:pPr>
            <a:r>
              <a:rPr lang="nl-NL" dirty="0"/>
              <a:t>Wat is de volgende stap:</a:t>
            </a:r>
          </a:p>
          <a:p>
            <a:pPr marL="0" indent="0">
              <a:buNone/>
            </a:pPr>
            <a:r>
              <a:rPr lang="nl-NL" dirty="0"/>
              <a:t>A: Insturen voor röntgen foto</a:t>
            </a:r>
          </a:p>
          <a:p>
            <a:pPr marL="0" indent="0">
              <a:buNone/>
            </a:pPr>
            <a:r>
              <a:rPr lang="nl-NL" dirty="0"/>
              <a:t>B: Repositie zondagselleboog </a:t>
            </a:r>
          </a:p>
          <a:p>
            <a:pPr marL="0" indent="0">
              <a:buNone/>
            </a:pPr>
            <a:endParaRPr lang="nl-NL" dirty="0"/>
          </a:p>
          <a:p>
            <a:pPr marL="0" indent="0">
              <a:buNone/>
            </a:pPr>
            <a:r>
              <a:rPr lang="nl-NL" dirty="0"/>
              <a:t> </a:t>
            </a:r>
          </a:p>
        </p:txBody>
      </p:sp>
      <p:pic>
        <p:nvPicPr>
          <p:cNvPr id="4" name="Afbeelding 3" descr="Bravis-logo-klein.jpg"/>
          <p:cNvPicPr>
            <a:picLocks noChangeAspect="1"/>
          </p:cNvPicPr>
          <p:nvPr/>
        </p:nvPicPr>
        <p:blipFill>
          <a:blip r:embed="rId3" cstate="print"/>
          <a:stretch>
            <a:fillRect/>
          </a:stretch>
        </p:blipFill>
        <p:spPr>
          <a:xfrm>
            <a:off x="6867814" y="5805264"/>
            <a:ext cx="2276186" cy="1052736"/>
          </a:xfrm>
          <a:prstGeom prst="rect">
            <a:avLst/>
          </a:prstGeom>
        </p:spPr>
      </p:pic>
    </p:spTree>
    <p:extLst>
      <p:ext uri="{BB962C8B-B14F-4D97-AF65-F5344CB8AC3E}">
        <p14:creationId xmlns:p14="http://schemas.microsoft.com/office/powerpoint/2010/main" val="457609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0"/>
            <a:ext cx="8229600" cy="1143000"/>
          </a:xfrm>
        </p:spPr>
        <p:txBody>
          <a:bodyPr/>
          <a:lstStyle/>
          <a:p>
            <a:r>
              <a:rPr lang="nl-NL" b="1" dirty="0"/>
              <a:t>Vraag 2</a:t>
            </a:r>
          </a:p>
        </p:txBody>
      </p:sp>
      <p:sp>
        <p:nvSpPr>
          <p:cNvPr id="3" name="Tijdelijke aanduiding voor inhoud 2"/>
          <p:cNvSpPr>
            <a:spLocks noGrp="1"/>
          </p:cNvSpPr>
          <p:nvPr>
            <p:ph idx="1"/>
          </p:nvPr>
        </p:nvSpPr>
        <p:spPr>
          <a:xfrm>
            <a:off x="467544" y="1340768"/>
            <a:ext cx="8229600" cy="4525963"/>
          </a:xfrm>
        </p:spPr>
        <p:txBody>
          <a:bodyPr>
            <a:normAutofit/>
          </a:bodyPr>
          <a:lstStyle/>
          <a:p>
            <a:pPr marL="0" indent="0">
              <a:buNone/>
            </a:pPr>
            <a:r>
              <a:rPr lang="nl-NL" sz="3000" dirty="0"/>
              <a:t>Een </a:t>
            </a:r>
            <a:r>
              <a:rPr lang="nl-NL" sz="3000" dirty="0" err="1"/>
              <a:t>zondagselleboogje</a:t>
            </a:r>
            <a:r>
              <a:rPr lang="nl-NL" sz="3000" dirty="0"/>
              <a:t> kun je op twee manieren </a:t>
            </a:r>
            <a:r>
              <a:rPr lang="nl-NL" sz="3000" dirty="0" err="1"/>
              <a:t>reponeren</a:t>
            </a:r>
            <a:r>
              <a:rPr lang="nl-NL" sz="3000" dirty="0"/>
              <a:t>: de </a:t>
            </a:r>
            <a:r>
              <a:rPr lang="nl-NL" sz="3000" dirty="0" err="1"/>
              <a:t>hyperpronatie</a:t>
            </a:r>
            <a:r>
              <a:rPr lang="nl-NL" sz="3000" dirty="0"/>
              <a:t> techniek en de </a:t>
            </a:r>
            <a:r>
              <a:rPr lang="nl-NL" sz="3000" dirty="0" err="1"/>
              <a:t>supinatie-flexie</a:t>
            </a:r>
            <a:r>
              <a:rPr lang="nl-NL" sz="3000" dirty="0"/>
              <a:t> techniek.</a:t>
            </a:r>
          </a:p>
          <a:p>
            <a:pPr marL="0" indent="0">
              <a:buNone/>
            </a:pPr>
            <a:endParaRPr lang="nl-NL" sz="3000" dirty="0"/>
          </a:p>
          <a:p>
            <a:pPr marL="0" indent="0">
              <a:buNone/>
            </a:pPr>
            <a:r>
              <a:rPr lang="nl-NL" sz="3000" dirty="0"/>
              <a:t>Bovenstaande stelling is:</a:t>
            </a:r>
          </a:p>
          <a:p>
            <a:pPr marL="514350" indent="-514350">
              <a:buAutoNum type="alphaUcPeriod"/>
            </a:pPr>
            <a:r>
              <a:rPr lang="nl-NL" sz="3000" dirty="0"/>
              <a:t>Juist</a:t>
            </a:r>
          </a:p>
          <a:p>
            <a:pPr marL="514350" indent="-514350">
              <a:buAutoNum type="alphaUcPeriod"/>
            </a:pPr>
            <a:r>
              <a:rPr lang="nl-NL" sz="3000" dirty="0"/>
              <a:t>Onjuist</a:t>
            </a:r>
          </a:p>
          <a:p>
            <a:pPr marL="514350" indent="-514350">
              <a:buAutoNum type="alphaUcPeriod"/>
            </a:pPr>
            <a:endParaRPr lang="nl-NL" sz="3000" dirty="0"/>
          </a:p>
          <a:p>
            <a:pPr marL="0" indent="0">
              <a:buNone/>
            </a:pPr>
            <a:endParaRPr lang="nl-NL" sz="3000" dirty="0"/>
          </a:p>
        </p:txBody>
      </p:sp>
      <p:pic>
        <p:nvPicPr>
          <p:cNvPr id="4" name="Afbeelding 3" descr="Bravis-logo-klein.jpg"/>
          <p:cNvPicPr>
            <a:picLocks noChangeAspect="1"/>
          </p:cNvPicPr>
          <p:nvPr/>
        </p:nvPicPr>
        <p:blipFill>
          <a:blip r:embed="rId3" cstate="print"/>
          <a:stretch>
            <a:fillRect/>
          </a:stretch>
        </p:blipFill>
        <p:spPr>
          <a:xfrm>
            <a:off x="6867814" y="5805264"/>
            <a:ext cx="2276186" cy="1052736"/>
          </a:xfrm>
          <a:prstGeom prst="rect">
            <a:avLst/>
          </a:prstGeom>
        </p:spPr>
      </p:pic>
    </p:spTree>
    <p:extLst>
      <p:ext uri="{BB962C8B-B14F-4D97-AF65-F5344CB8AC3E}">
        <p14:creationId xmlns:p14="http://schemas.microsoft.com/office/powerpoint/2010/main" val="3081504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7775"/>
            <a:ext cx="8229600" cy="1143000"/>
          </a:xfrm>
        </p:spPr>
        <p:txBody>
          <a:bodyPr/>
          <a:lstStyle/>
          <a:p>
            <a:r>
              <a:rPr lang="nl-NL" b="1" dirty="0"/>
              <a:t>Vraag 3</a:t>
            </a:r>
          </a:p>
        </p:txBody>
      </p:sp>
      <p:sp>
        <p:nvSpPr>
          <p:cNvPr id="3" name="Tijdelijke aanduiding voor inhoud 2"/>
          <p:cNvSpPr>
            <a:spLocks noGrp="1"/>
          </p:cNvSpPr>
          <p:nvPr>
            <p:ph idx="1"/>
          </p:nvPr>
        </p:nvSpPr>
        <p:spPr>
          <a:xfrm>
            <a:off x="395536" y="1052736"/>
            <a:ext cx="8229600" cy="4525963"/>
          </a:xfrm>
        </p:spPr>
        <p:txBody>
          <a:bodyPr>
            <a:normAutofit/>
          </a:bodyPr>
          <a:lstStyle/>
          <a:p>
            <a:pPr marL="0" indent="0">
              <a:buNone/>
            </a:pPr>
            <a:r>
              <a:rPr lang="nl-NL" sz="3000" dirty="0"/>
              <a:t>Tijdens uw </a:t>
            </a:r>
            <a:r>
              <a:rPr lang="nl-NL" sz="3000" dirty="0" err="1"/>
              <a:t>visite-dienst</a:t>
            </a:r>
            <a:r>
              <a:rPr lang="nl-NL" sz="3000" dirty="0"/>
              <a:t> bezoekt u </a:t>
            </a:r>
            <a:r>
              <a:rPr lang="nl-NL" sz="3000" dirty="0" err="1"/>
              <a:t>Mw</a:t>
            </a:r>
            <a:r>
              <a:rPr lang="nl-NL" sz="3000" dirty="0"/>
              <a:t> Jansen van 50 </a:t>
            </a:r>
            <a:r>
              <a:rPr lang="nl-NL" sz="3000" dirty="0" err="1"/>
              <a:t>jr</a:t>
            </a:r>
            <a:r>
              <a:rPr lang="nl-NL" sz="3000" dirty="0"/>
              <a:t> met palpitatie klachten sinds 1 uur. Geen POB, RR 130/75mmHg, pols 170 regulair </a:t>
            </a:r>
          </a:p>
          <a:p>
            <a:pPr marL="0" indent="0">
              <a:buNone/>
            </a:pPr>
            <a:r>
              <a:rPr lang="nl-NL" sz="3000" dirty="0"/>
              <a:t>VG vermeld een AVNRT</a:t>
            </a:r>
          </a:p>
          <a:p>
            <a:pPr marL="0" indent="0">
              <a:buNone/>
            </a:pPr>
            <a:endParaRPr lang="nl-NL" sz="3000" dirty="0"/>
          </a:p>
          <a:p>
            <a:pPr marL="0" indent="0">
              <a:buNone/>
            </a:pPr>
            <a:r>
              <a:rPr lang="nl-NL" sz="3000" dirty="0"/>
              <a:t>U volgende stap is:</a:t>
            </a:r>
          </a:p>
          <a:p>
            <a:pPr marL="514350" indent="-514350">
              <a:buAutoNum type="alphaUcPeriod"/>
            </a:pPr>
            <a:r>
              <a:rPr lang="nl-NL" sz="3000" dirty="0"/>
              <a:t>Carotis massage</a:t>
            </a:r>
          </a:p>
          <a:p>
            <a:pPr marL="514350" indent="-514350">
              <a:buAutoNum type="alphaUcPeriod"/>
            </a:pPr>
            <a:r>
              <a:rPr lang="nl-NL" sz="3000" dirty="0"/>
              <a:t>Belt ambulance</a:t>
            </a:r>
          </a:p>
        </p:txBody>
      </p:sp>
      <p:pic>
        <p:nvPicPr>
          <p:cNvPr id="4" name="Afbeelding 3" descr="Bravis-logo-klein.jpg"/>
          <p:cNvPicPr>
            <a:picLocks noChangeAspect="1"/>
          </p:cNvPicPr>
          <p:nvPr/>
        </p:nvPicPr>
        <p:blipFill>
          <a:blip r:embed="rId3" cstate="print"/>
          <a:stretch>
            <a:fillRect/>
          </a:stretch>
        </p:blipFill>
        <p:spPr>
          <a:xfrm>
            <a:off x="6867814" y="5805264"/>
            <a:ext cx="2276186" cy="1052736"/>
          </a:xfrm>
          <a:prstGeom prst="rect">
            <a:avLst/>
          </a:prstGeom>
        </p:spPr>
      </p:pic>
    </p:spTree>
    <p:extLst>
      <p:ext uri="{BB962C8B-B14F-4D97-AF65-F5344CB8AC3E}">
        <p14:creationId xmlns:p14="http://schemas.microsoft.com/office/powerpoint/2010/main" val="3599134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0"/>
            <a:ext cx="8229600" cy="1143000"/>
          </a:xfrm>
        </p:spPr>
        <p:txBody>
          <a:bodyPr/>
          <a:lstStyle/>
          <a:p>
            <a:r>
              <a:rPr lang="nl-NL" b="1" dirty="0"/>
              <a:t>Vraag 4</a:t>
            </a:r>
          </a:p>
        </p:txBody>
      </p:sp>
      <p:sp>
        <p:nvSpPr>
          <p:cNvPr id="3" name="Tijdelijke aanduiding voor inhoud 2"/>
          <p:cNvSpPr>
            <a:spLocks noGrp="1"/>
          </p:cNvSpPr>
          <p:nvPr>
            <p:ph idx="1"/>
          </p:nvPr>
        </p:nvSpPr>
        <p:spPr/>
        <p:txBody>
          <a:bodyPr>
            <a:normAutofit/>
          </a:bodyPr>
          <a:lstStyle/>
          <a:p>
            <a:pPr marL="0" indent="0">
              <a:buNone/>
            </a:pPr>
            <a:r>
              <a:rPr lang="nl-NL" sz="3000" dirty="0"/>
              <a:t>De ABCDE methode is alleen te gebruiken bij trauma patiënten. </a:t>
            </a:r>
          </a:p>
          <a:p>
            <a:pPr marL="0" indent="0">
              <a:buNone/>
            </a:pPr>
            <a:endParaRPr lang="nl-NL" sz="3000" dirty="0"/>
          </a:p>
          <a:p>
            <a:pPr marL="0" indent="0">
              <a:buNone/>
            </a:pPr>
            <a:r>
              <a:rPr lang="nl-NL" sz="3000" dirty="0"/>
              <a:t>Bovenstaande stelling is </a:t>
            </a:r>
          </a:p>
          <a:p>
            <a:pPr marL="0" indent="0">
              <a:buNone/>
            </a:pPr>
            <a:r>
              <a:rPr lang="nl-NL" sz="3000" dirty="0"/>
              <a:t>A. Juist</a:t>
            </a:r>
          </a:p>
          <a:p>
            <a:pPr marL="0" indent="0">
              <a:buNone/>
            </a:pPr>
            <a:r>
              <a:rPr lang="nl-NL" sz="3000" dirty="0"/>
              <a:t>B. Onjuist</a:t>
            </a:r>
          </a:p>
        </p:txBody>
      </p:sp>
      <p:pic>
        <p:nvPicPr>
          <p:cNvPr id="4" name="Afbeelding 3" descr="Bravis-logo-klein.jpg"/>
          <p:cNvPicPr>
            <a:picLocks noChangeAspect="1"/>
          </p:cNvPicPr>
          <p:nvPr/>
        </p:nvPicPr>
        <p:blipFill>
          <a:blip r:embed="rId3" cstate="print"/>
          <a:stretch>
            <a:fillRect/>
          </a:stretch>
        </p:blipFill>
        <p:spPr>
          <a:xfrm>
            <a:off x="6867814" y="5805264"/>
            <a:ext cx="2276186" cy="1052736"/>
          </a:xfrm>
          <a:prstGeom prst="rect">
            <a:avLst/>
          </a:prstGeom>
        </p:spPr>
      </p:pic>
    </p:spTree>
    <p:extLst>
      <p:ext uri="{BB962C8B-B14F-4D97-AF65-F5344CB8AC3E}">
        <p14:creationId xmlns:p14="http://schemas.microsoft.com/office/powerpoint/2010/main" val="3745001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0277"/>
            <a:ext cx="8229600" cy="1143000"/>
          </a:xfrm>
        </p:spPr>
        <p:txBody>
          <a:bodyPr/>
          <a:lstStyle/>
          <a:p>
            <a:r>
              <a:rPr lang="nl-NL" b="1" dirty="0"/>
              <a:t>Vraag 5</a:t>
            </a:r>
          </a:p>
        </p:txBody>
      </p:sp>
      <p:sp>
        <p:nvSpPr>
          <p:cNvPr id="3" name="Tijdelijke aanduiding voor inhoud 2"/>
          <p:cNvSpPr>
            <a:spLocks noGrp="1"/>
          </p:cNvSpPr>
          <p:nvPr>
            <p:ph idx="1"/>
          </p:nvPr>
        </p:nvSpPr>
        <p:spPr>
          <a:xfrm>
            <a:off x="467544" y="1196752"/>
            <a:ext cx="8229600" cy="4525963"/>
          </a:xfrm>
        </p:spPr>
        <p:txBody>
          <a:bodyPr>
            <a:normAutofit fontScale="92500"/>
          </a:bodyPr>
          <a:lstStyle/>
          <a:p>
            <a:pPr marL="0" indent="0">
              <a:buNone/>
            </a:pPr>
            <a:r>
              <a:rPr lang="nl-NL" dirty="0" err="1"/>
              <a:t>Dhr</a:t>
            </a:r>
            <a:r>
              <a:rPr lang="nl-NL" dirty="0"/>
              <a:t> Steen heeft 3 dagen geleden zijn teen gestoten aan de tafelpoot. Blijft pijnlijk en gezwollen</a:t>
            </a:r>
          </a:p>
          <a:p>
            <a:pPr marL="0" indent="0">
              <a:buNone/>
            </a:pPr>
            <a:r>
              <a:rPr lang="nl-NL" dirty="0"/>
              <a:t>Bij LO ziet u een hematoom van dig4. geen standsafwijking. Drukpijn eindfalanx. </a:t>
            </a:r>
          </a:p>
          <a:p>
            <a:pPr marL="0" indent="0">
              <a:buNone/>
            </a:pPr>
            <a:endParaRPr lang="nl-NL" dirty="0"/>
          </a:p>
          <a:p>
            <a:pPr marL="0" indent="0">
              <a:buNone/>
            </a:pPr>
            <a:r>
              <a:rPr lang="nl-NL" dirty="0"/>
              <a:t>U</a:t>
            </a:r>
          </a:p>
          <a:p>
            <a:pPr marL="514350" indent="-514350">
              <a:buAutoNum type="alphaUcPeriod"/>
            </a:pPr>
            <a:r>
              <a:rPr lang="nl-NL" dirty="0"/>
              <a:t>Stuurt patiënt naar huis met adviezen</a:t>
            </a:r>
          </a:p>
          <a:p>
            <a:pPr marL="514350" indent="-514350">
              <a:buAutoNum type="alphaUcPeriod"/>
            </a:pPr>
            <a:r>
              <a:rPr lang="nl-NL" dirty="0"/>
              <a:t>Stuurt patiënt in voor röntgen foto</a:t>
            </a:r>
          </a:p>
        </p:txBody>
      </p:sp>
      <p:pic>
        <p:nvPicPr>
          <p:cNvPr id="4" name="Afbeelding 3" descr="Bravis-logo-klein.jpg"/>
          <p:cNvPicPr>
            <a:picLocks noChangeAspect="1"/>
          </p:cNvPicPr>
          <p:nvPr/>
        </p:nvPicPr>
        <p:blipFill>
          <a:blip r:embed="rId3" cstate="print"/>
          <a:stretch>
            <a:fillRect/>
          </a:stretch>
        </p:blipFill>
        <p:spPr>
          <a:xfrm>
            <a:off x="6867814" y="5805264"/>
            <a:ext cx="2276186" cy="1052736"/>
          </a:xfrm>
          <a:prstGeom prst="rect">
            <a:avLst/>
          </a:prstGeom>
        </p:spPr>
      </p:pic>
    </p:spTree>
    <p:extLst>
      <p:ext uri="{BB962C8B-B14F-4D97-AF65-F5344CB8AC3E}">
        <p14:creationId xmlns:p14="http://schemas.microsoft.com/office/powerpoint/2010/main" val="779210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0"/>
            <a:ext cx="8229600" cy="1143000"/>
          </a:xfrm>
        </p:spPr>
        <p:txBody>
          <a:bodyPr/>
          <a:lstStyle/>
          <a:p>
            <a:r>
              <a:rPr lang="nl-NL" b="1" dirty="0"/>
              <a:t>Vraag 6</a:t>
            </a:r>
          </a:p>
        </p:txBody>
      </p:sp>
      <p:sp>
        <p:nvSpPr>
          <p:cNvPr id="3" name="Tijdelijke aanduiding voor inhoud 2"/>
          <p:cNvSpPr>
            <a:spLocks noGrp="1"/>
          </p:cNvSpPr>
          <p:nvPr>
            <p:ph idx="1"/>
          </p:nvPr>
        </p:nvSpPr>
        <p:spPr/>
        <p:txBody>
          <a:bodyPr>
            <a:normAutofit fontScale="92500" lnSpcReduction="10000"/>
          </a:bodyPr>
          <a:lstStyle/>
          <a:p>
            <a:pPr marL="0" indent="0">
              <a:buNone/>
            </a:pPr>
            <a:r>
              <a:rPr lang="nl-NL" dirty="0"/>
              <a:t>Tijdens de </a:t>
            </a:r>
            <a:r>
              <a:rPr lang="nl-NL" dirty="0" err="1"/>
              <a:t>visite-dienst</a:t>
            </a:r>
            <a:r>
              <a:rPr lang="nl-NL" dirty="0"/>
              <a:t> bezoekt u een 65 jarige man bekend met COPD gold 3. Hij is hevig </a:t>
            </a:r>
            <a:r>
              <a:rPr lang="nl-NL" dirty="0" err="1"/>
              <a:t>dyspnoeïsch</a:t>
            </a:r>
            <a:r>
              <a:rPr lang="nl-NL" dirty="0"/>
              <a:t> met een AF 35/min en een saturatie van 70%. </a:t>
            </a:r>
          </a:p>
          <a:p>
            <a:pPr marL="0" indent="0">
              <a:buNone/>
            </a:pPr>
            <a:endParaRPr lang="nl-NL" dirty="0"/>
          </a:p>
          <a:p>
            <a:pPr marL="0" indent="0">
              <a:buNone/>
            </a:pPr>
            <a:r>
              <a:rPr lang="nl-NL" dirty="0"/>
              <a:t>U </a:t>
            </a:r>
          </a:p>
          <a:p>
            <a:pPr marL="514350" indent="-514350">
              <a:buAutoNum type="alphaUcPeriod"/>
            </a:pPr>
            <a:r>
              <a:rPr lang="nl-NL" dirty="0"/>
              <a:t>Geeft hem extra zuurstof middels een non </a:t>
            </a:r>
            <a:r>
              <a:rPr lang="nl-NL" dirty="0" err="1"/>
              <a:t>rebreathing</a:t>
            </a:r>
            <a:r>
              <a:rPr lang="nl-NL" dirty="0"/>
              <a:t> masker</a:t>
            </a:r>
          </a:p>
          <a:p>
            <a:pPr marL="514350" indent="-514350">
              <a:buAutoNum type="alphaUcPeriod"/>
            </a:pPr>
            <a:r>
              <a:rPr lang="nl-NL" dirty="0"/>
              <a:t>Geeft geen extra zuurstof en accepteert deze saturatie </a:t>
            </a:r>
          </a:p>
        </p:txBody>
      </p:sp>
      <p:pic>
        <p:nvPicPr>
          <p:cNvPr id="4" name="Afbeelding 3" descr="Bravis-logo-klein.jpg"/>
          <p:cNvPicPr>
            <a:picLocks noChangeAspect="1"/>
          </p:cNvPicPr>
          <p:nvPr/>
        </p:nvPicPr>
        <p:blipFill>
          <a:blip r:embed="rId3" cstate="print"/>
          <a:stretch>
            <a:fillRect/>
          </a:stretch>
        </p:blipFill>
        <p:spPr>
          <a:xfrm>
            <a:off x="6867814" y="5805264"/>
            <a:ext cx="2276186" cy="1052736"/>
          </a:xfrm>
          <a:prstGeom prst="rect">
            <a:avLst/>
          </a:prstGeom>
        </p:spPr>
      </p:pic>
    </p:spTree>
    <p:extLst>
      <p:ext uri="{BB962C8B-B14F-4D97-AF65-F5344CB8AC3E}">
        <p14:creationId xmlns:p14="http://schemas.microsoft.com/office/powerpoint/2010/main" val="3789401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0"/>
            <a:ext cx="8229600" cy="1143000"/>
          </a:xfrm>
        </p:spPr>
        <p:txBody>
          <a:bodyPr/>
          <a:lstStyle/>
          <a:p>
            <a:r>
              <a:rPr lang="nl-NL" b="1" dirty="0"/>
              <a:t>Vraag 7</a:t>
            </a:r>
          </a:p>
        </p:txBody>
      </p:sp>
      <p:pic>
        <p:nvPicPr>
          <p:cNvPr id="1026"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339752" y="980728"/>
            <a:ext cx="4395691" cy="3132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kstvak 5"/>
          <p:cNvSpPr txBox="1"/>
          <p:nvPr/>
        </p:nvSpPr>
        <p:spPr>
          <a:xfrm>
            <a:off x="827584" y="4509120"/>
            <a:ext cx="7632848" cy="1477328"/>
          </a:xfrm>
          <a:prstGeom prst="rect">
            <a:avLst/>
          </a:prstGeom>
          <a:noFill/>
        </p:spPr>
        <p:txBody>
          <a:bodyPr wrap="square" rtlCol="0">
            <a:spAutoFit/>
          </a:bodyPr>
          <a:lstStyle/>
          <a:p>
            <a:r>
              <a:rPr lang="nl-NL" sz="3000" dirty="0"/>
              <a:t>Bovenstaand plaatje toont een </a:t>
            </a:r>
            <a:r>
              <a:rPr lang="nl-NL" sz="3000" dirty="0" err="1"/>
              <a:t>oberst</a:t>
            </a:r>
            <a:r>
              <a:rPr lang="nl-NL" sz="3000" dirty="0"/>
              <a:t> verdoving</a:t>
            </a:r>
          </a:p>
          <a:p>
            <a:pPr marL="342900" indent="-342900">
              <a:buAutoNum type="alphaUcPeriod"/>
            </a:pPr>
            <a:r>
              <a:rPr lang="nl-NL" sz="3000" dirty="0"/>
              <a:t>Juist </a:t>
            </a:r>
          </a:p>
          <a:p>
            <a:pPr marL="342900" indent="-342900">
              <a:buAutoNum type="alphaUcPeriod"/>
            </a:pPr>
            <a:r>
              <a:rPr lang="nl-NL" sz="3000" dirty="0"/>
              <a:t>Onjuist</a:t>
            </a:r>
          </a:p>
        </p:txBody>
      </p:sp>
      <p:pic>
        <p:nvPicPr>
          <p:cNvPr id="5" name="Afbeelding 4" descr="Bravis-logo-klein.jpg"/>
          <p:cNvPicPr>
            <a:picLocks noChangeAspect="1"/>
          </p:cNvPicPr>
          <p:nvPr/>
        </p:nvPicPr>
        <p:blipFill>
          <a:blip r:embed="rId4" cstate="print"/>
          <a:stretch>
            <a:fillRect/>
          </a:stretch>
        </p:blipFill>
        <p:spPr>
          <a:xfrm>
            <a:off x="6867814" y="5805264"/>
            <a:ext cx="2276186" cy="1052736"/>
          </a:xfrm>
          <a:prstGeom prst="rect">
            <a:avLst/>
          </a:prstGeom>
        </p:spPr>
      </p:pic>
    </p:spTree>
    <p:extLst>
      <p:ext uri="{BB962C8B-B14F-4D97-AF65-F5344CB8AC3E}">
        <p14:creationId xmlns:p14="http://schemas.microsoft.com/office/powerpoint/2010/main" val="2209285531"/>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485</TotalTime>
  <Words>1305</Words>
  <Application>Microsoft Office PowerPoint</Application>
  <PresentationFormat>Diavoorstelling (4:3)</PresentationFormat>
  <Paragraphs>182</Paragraphs>
  <Slides>21</Slides>
  <Notes>16</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21</vt:i4>
      </vt:variant>
    </vt:vector>
  </HeadingPairs>
  <TitlesOfParts>
    <vt:vector size="24" baseType="lpstr">
      <vt:lpstr>Arial</vt:lpstr>
      <vt:lpstr>Calibri</vt:lpstr>
      <vt:lpstr>Kantoorthema</vt:lpstr>
      <vt:lpstr>Huisartsen Onderwijs</vt:lpstr>
      <vt:lpstr>Disclosure sheet</vt:lpstr>
      <vt:lpstr>Vraag 1</vt:lpstr>
      <vt:lpstr>Vraag 2</vt:lpstr>
      <vt:lpstr>Vraag 3</vt:lpstr>
      <vt:lpstr>Vraag 4</vt:lpstr>
      <vt:lpstr>Vraag 5</vt:lpstr>
      <vt:lpstr>Vraag 6</vt:lpstr>
      <vt:lpstr>Vraag 7</vt:lpstr>
      <vt:lpstr>Vraag 8</vt:lpstr>
      <vt:lpstr>Vraag 9</vt:lpstr>
      <vt:lpstr>Vraag 10</vt:lpstr>
      <vt:lpstr>Vraag 11</vt:lpstr>
      <vt:lpstr>Vraag 12</vt:lpstr>
      <vt:lpstr>Vraag 13</vt:lpstr>
      <vt:lpstr>Vraag 14</vt:lpstr>
      <vt:lpstr>Vraag 15</vt:lpstr>
      <vt:lpstr>Vraag 16</vt:lpstr>
      <vt:lpstr>Vraag 17</vt:lpstr>
      <vt:lpstr>Vraag 18</vt:lpstr>
      <vt:lpstr>Bonusvraag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Huisartsen Onderwijs</dc:title>
  <dc:creator>Gebruiker</dc:creator>
  <cp:lastModifiedBy>Christel van Sundert-Hendrikx</cp:lastModifiedBy>
  <cp:revision>49</cp:revision>
  <dcterms:created xsi:type="dcterms:W3CDTF">2015-11-02T13:23:47Z</dcterms:created>
  <dcterms:modified xsi:type="dcterms:W3CDTF">2021-02-11T12:33:44Z</dcterms:modified>
</cp:coreProperties>
</file>