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5" r:id="rId1"/>
  </p:sldMasterIdLst>
  <p:notesMasterIdLst>
    <p:notesMasterId r:id="rId34"/>
  </p:notesMasterIdLst>
  <p:sldIdLst>
    <p:sldId id="256" r:id="rId2"/>
    <p:sldId id="274" r:id="rId3"/>
    <p:sldId id="264" r:id="rId4"/>
    <p:sldId id="269" r:id="rId5"/>
    <p:sldId id="270" r:id="rId6"/>
    <p:sldId id="271" r:id="rId7"/>
    <p:sldId id="265" r:id="rId8"/>
    <p:sldId id="266" r:id="rId9"/>
    <p:sldId id="275" r:id="rId10"/>
    <p:sldId id="281" r:id="rId11"/>
    <p:sldId id="276" r:id="rId12"/>
    <p:sldId id="277" r:id="rId13"/>
    <p:sldId id="278" r:id="rId14"/>
    <p:sldId id="283" r:id="rId15"/>
    <p:sldId id="263" r:id="rId16"/>
    <p:sldId id="267" r:id="rId17"/>
    <p:sldId id="282" r:id="rId18"/>
    <p:sldId id="285" r:id="rId19"/>
    <p:sldId id="286" r:id="rId20"/>
    <p:sldId id="287" r:id="rId21"/>
    <p:sldId id="289" r:id="rId22"/>
    <p:sldId id="284" r:id="rId23"/>
    <p:sldId id="279" r:id="rId24"/>
    <p:sldId id="290" r:id="rId25"/>
    <p:sldId id="291" r:id="rId26"/>
    <p:sldId id="292" r:id="rId27"/>
    <p:sldId id="293" r:id="rId28"/>
    <p:sldId id="273" r:id="rId29"/>
    <p:sldId id="280" r:id="rId30"/>
    <p:sldId id="260" r:id="rId31"/>
    <p:sldId id="288" r:id="rId32"/>
    <p:sldId id="262" r:id="rId33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630"/>
    <a:srgbClr val="F15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95" autoAdjust="0"/>
  </p:normalViewPr>
  <p:slideViewPr>
    <p:cSldViewPr snapToGrid="0" snapToObjects="1">
      <p:cViewPr varScale="1">
        <p:scale>
          <a:sx n="67" d="100"/>
          <a:sy n="67" d="100"/>
        </p:scale>
        <p:origin x="12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138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verwijzingen vanuit huisartsenpraktijk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totaal aantal verwijzingen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numRef>
              <c:f>Blad1!$A$2:$A$6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Blad1!$B$2:$B$6</c:f>
              <c:numCache>
                <c:formatCode>General</c:formatCode>
                <c:ptCount val="5"/>
                <c:pt idx="0">
                  <c:v>5066</c:v>
                </c:pt>
                <c:pt idx="1">
                  <c:v>4883</c:v>
                </c:pt>
                <c:pt idx="2">
                  <c:v>5215</c:v>
                </c:pt>
                <c:pt idx="3">
                  <c:v>4950</c:v>
                </c:pt>
                <c:pt idx="4">
                  <c:v>4088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34-4BAF-A1A0-665D0EEDF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7881248"/>
        <c:axId val="447883216"/>
      </c:barChart>
      <c:lineChart>
        <c:grouping val="standard"/>
        <c:varyColors val="0"/>
        <c:ser>
          <c:idx val="1"/>
          <c:order val="1"/>
          <c:tx>
            <c:strRef>
              <c:f>Blad1!$C$1</c:f>
              <c:strCache>
                <c:ptCount val="1"/>
                <c:pt idx="0">
                  <c:v>anemie</c:v>
                </c:pt>
              </c:strCache>
            </c:strRef>
          </c:tx>
          <c:spPr>
            <a:ln w="28575" cap="rnd">
              <a:solidFill>
                <a:schemeClr val="accent2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Blad1!$A$2:$A$6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Blad1!$C$2:$C$6</c:f>
              <c:numCache>
                <c:formatCode>General</c:formatCode>
                <c:ptCount val="5"/>
                <c:pt idx="0">
                  <c:v>236</c:v>
                </c:pt>
                <c:pt idx="1">
                  <c:v>253</c:v>
                </c:pt>
                <c:pt idx="2">
                  <c:v>293</c:v>
                </c:pt>
                <c:pt idx="3">
                  <c:v>311</c:v>
                </c:pt>
                <c:pt idx="4">
                  <c:v>312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34-4BAF-A1A0-665D0EEDF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4895392"/>
        <c:axId val="444892768"/>
      </c:lineChart>
      <c:catAx>
        <c:axId val="44788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47883216"/>
        <c:crosses val="autoZero"/>
        <c:auto val="1"/>
        <c:lblAlgn val="ctr"/>
        <c:lblOffset val="100"/>
        <c:noMultiLvlLbl val="0"/>
      </c:catAx>
      <c:valAx>
        <c:axId val="447883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47881248"/>
        <c:crosses val="autoZero"/>
        <c:crossBetween val="between"/>
      </c:valAx>
      <c:valAx>
        <c:axId val="4448927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44895392"/>
        <c:crosses val="max"/>
        <c:crossBetween val="between"/>
      </c:valAx>
      <c:catAx>
        <c:axId val="444895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48927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E7C51780-012E-455D-B5C9-31AC1D6CEB33}" type="datetime1">
              <a:rPr lang="nl-NL"/>
              <a:pPr>
                <a:defRPr/>
              </a:pPr>
              <a:t>22-2-2021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81BC7430-8E25-4E6C-B68E-C9A0F724A7B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>
              <a:ea typeface="ＭＳ Ｐゴシック" pitchFamily="-103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E190DF-3383-47EA-9720-5F978D6A602D}" type="slidenum">
              <a:rPr lang="nl-NL" smtClean="0">
                <a:latin typeface="Calibri" pitchFamily="-103" charset="0"/>
                <a:cs typeface="Arial" charset="0"/>
              </a:rPr>
              <a:pPr/>
              <a:t>1</a:t>
            </a:fld>
            <a:endParaRPr lang="nl-NL" smtClean="0">
              <a:latin typeface="Calibri" pitchFamily="-103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96900" y="2925591"/>
            <a:ext cx="7772400" cy="40181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596900" y="3340101"/>
            <a:ext cx="6400800" cy="368299"/>
          </a:xfrm>
        </p:spPr>
        <p:txBody>
          <a:bodyPr anchor="b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>
            <a:cxnSpLocks noChangeShapeType="1"/>
          </p:cNvCxnSpPr>
          <p:nvPr/>
        </p:nvCxnSpPr>
        <p:spPr bwMode="auto">
          <a:xfrm>
            <a:off x="457200" y="927100"/>
            <a:ext cx="8229600" cy="0"/>
          </a:xfrm>
          <a:prstGeom prst="line">
            <a:avLst/>
          </a:prstGeom>
          <a:noFill/>
          <a:ln w="25400">
            <a:solidFill>
              <a:srgbClr val="EF463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5" name="Rechte verbindingslijn 4"/>
          <p:cNvCxnSpPr>
            <a:cxnSpLocks noChangeShapeType="1"/>
          </p:cNvCxnSpPr>
          <p:nvPr/>
        </p:nvCxnSpPr>
        <p:spPr bwMode="auto">
          <a:xfrm>
            <a:off x="457200" y="927100"/>
            <a:ext cx="8229600" cy="0"/>
          </a:xfrm>
          <a:prstGeom prst="line">
            <a:avLst/>
          </a:prstGeom>
          <a:noFill/>
          <a:ln w="25400">
            <a:solidFill>
              <a:srgbClr val="EF463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73BAE3D1-A8E6-46D7-BC22-4FEB844DC03A}" type="datetime1">
              <a:rPr lang="nl-NL"/>
              <a:pPr>
                <a:defRPr/>
              </a:pPr>
              <a:t>22-2-2021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032F3F40-1157-4C64-8423-ADBF7D7FFE5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5930188A-7CC6-4E6E-B683-6A679969E38C}" type="datetime1">
              <a:rPr lang="nl-NL"/>
              <a:pPr>
                <a:defRPr/>
              </a:pPr>
              <a:t>22-2-2021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AB8585BB-1203-4420-8E7A-0502DE61F9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>
            <a:cxnSpLocks noChangeShapeType="1"/>
          </p:cNvCxnSpPr>
          <p:nvPr/>
        </p:nvCxnSpPr>
        <p:spPr bwMode="auto">
          <a:xfrm>
            <a:off x="457200" y="927100"/>
            <a:ext cx="8229600" cy="0"/>
          </a:xfrm>
          <a:prstGeom prst="line">
            <a:avLst/>
          </a:prstGeom>
          <a:noFill/>
          <a:ln w="25400">
            <a:solidFill>
              <a:srgbClr val="EF463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5" name="Rechte verbindingslijn 4"/>
          <p:cNvCxnSpPr>
            <a:cxnSpLocks noChangeShapeType="1"/>
          </p:cNvCxnSpPr>
          <p:nvPr/>
        </p:nvCxnSpPr>
        <p:spPr bwMode="auto">
          <a:xfrm>
            <a:off x="457200" y="927100"/>
            <a:ext cx="8229600" cy="0"/>
          </a:xfrm>
          <a:prstGeom prst="line">
            <a:avLst/>
          </a:prstGeom>
          <a:noFill/>
          <a:ln w="25400">
            <a:solidFill>
              <a:srgbClr val="EF463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371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1800" b="1" cap="all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21093881-DBEE-44E0-8B68-33220857FE61}" type="datetime1">
              <a:rPr lang="nl-NL"/>
              <a:pPr>
                <a:defRPr/>
              </a:pPr>
              <a:t>22-2-2021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B2B2E6D3-55FB-4CAB-B0D0-01867CD590F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>
            <a:cxnSpLocks noChangeShapeType="1"/>
          </p:cNvCxnSpPr>
          <p:nvPr/>
        </p:nvCxnSpPr>
        <p:spPr bwMode="auto">
          <a:xfrm>
            <a:off x="457200" y="927100"/>
            <a:ext cx="8229600" cy="0"/>
          </a:xfrm>
          <a:prstGeom prst="line">
            <a:avLst/>
          </a:prstGeom>
          <a:noFill/>
          <a:ln w="25400">
            <a:solidFill>
              <a:srgbClr val="EF463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6" name="Rechte verbindingslijn 5"/>
          <p:cNvCxnSpPr>
            <a:cxnSpLocks noChangeShapeType="1"/>
          </p:cNvCxnSpPr>
          <p:nvPr/>
        </p:nvCxnSpPr>
        <p:spPr bwMode="auto">
          <a:xfrm>
            <a:off x="457200" y="927100"/>
            <a:ext cx="8229600" cy="0"/>
          </a:xfrm>
          <a:prstGeom prst="line">
            <a:avLst/>
          </a:prstGeom>
          <a:noFill/>
          <a:ln w="25400">
            <a:solidFill>
              <a:srgbClr val="EF463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52D7B390-2639-408A-9822-C55FA2F7CED1}" type="datetime1">
              <a:rPr lang="nl-NL"/>
              <a:pPr>
                <a:defRPr/>
              </a:pPr>
              <a:t>22-2-2021</a:t>
            </a:fld>
            <a:endParaRPr lang="nl-NL"/>
          </a:p>
        </p:txBody>
      </p:sp>
      <p:sp>
        <p:nvSpPr>
          <p:cNvPr id="8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CDEBFB20-AD0A-4F93-B197-76B10BFC844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chte verbindingslijn 6"/>
          <p:cNvCxnSpPr>
            <a:cxnSpLocks noChangeShapeType="1"/>
          </p:cNvCxnSpPr>
          <p:nvPr/>
        </p:nvCxnSpPr>
        <p:spPr bwMode="auto">
          <a:xfrm>
            <a:off x="457200" y="927100"/>
            <a:ext cx="8229600" cy="0"/>
          </a:xfrm>
          <a:prstGeom prst="line">
            <a:avLst/>
          </a:prstGeom>
          <a:noFill/>
          <a:ln w="25400">
            <a:solidFill>
              <a:srgbClr val="EF463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8" name="Rechte verbindingslijn 7"/>
          <p:cNvCxnSpPr>
            <a:cxnSpLocks noChangeShapeType="1"/>
          </p:cNvCxnSpPr>
          <p:nvPr/>
        </p:nvCxnSpPr>
        <p:spPr bwMode="auto">
          <a:xfrm>
            <a:off x="457200" y="927100"/>
            <a:ext cx="8229600" cy="0"/>
          </a:xfrm>
          <a:prstGeom prst="line">
            <a:avLst/>
          </a:prstGeom>
          <a:noFill/>
          <a:ln w="25400">
            <a:solidFill>
              <a:srgbClr val="EF463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9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08677226-B414-404F-9DBB-2EE6FEBC640F}" type="datetime1">
              <a:rPr lang="nl-NL"/>
              <a:pPr>
                <a:defRPr/>
              </a:pPr>
              <a:t>22-2-2021</a:t>
            </a:fld>
            <a:endParaRPr lang="nl-NL"/>
          </a:p>
        </p:txBody>
      </p:sp>
      <p:sp>
        <p:nvSpPr>
          <p:cNvPr id="10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DB9D6740-60E6-461F-BE85-691D414E3A9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>
            <a:cxnSpLocks noChangeShapeType="1"/>
          </p:cNvCxnSpPr>
          <p:nvPr/>
        </p:nvCxnSpPr>
        <p:spPr bwMode="auto">
          <a:xfrm>
            <a:off x="457200" y="927100"/>
            <a:ext cx="8229600" cy="0"/>
          </a:xfrm>
          <a:prstGeom prst="line">
            <a:avLst/>
          </a:prstGeom>
          <a:noFill/>
          <a:ln w="25400">
            <a:solidFill>
              <a:srgbClr val="EF463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" name="Rechte verbindingslijn 3"/>
          <p:cNvCxnSpPr>
            <a:cxnSpLocks noChangeShapeType="1"/>
          </p:cNvCxnSpPr>
          <p:nvPr/>
        </p:nvCxnSpPr>
        <p:spPr bwMode="auto">
          <a:xfrm>
            <a:off x="457200" y="927100"/>
            <a:ext cx="8229600" cy="0"/>
          </a:xfrm>
          <a:prstGeom prst="line">
            <a:avLst/>
          </a:prstGeom>
          <a:noFill/>
          <a:ln w="25400">
            <a:solidFill>
              <a:srgbClr val="EF463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5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3318FEF5-B75E-4E1F-91A2-60C1983E86C0}" type="datetime1">
              <a:rPr lang="nl-NL"/>
              <a:pPr>
                <a:defRPr/>
              </a:pPr>
              <a:t>22-2-2021</a:t>
            </a:fld>
            <a:endParaRPr lang="nl-NL"/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CADB5791-531C-4F53-A092-4A218C51E6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2A8CEE5C-436E-4765-B8AF-FFC22CF259D1}" type="datetime1">
              <a:rPr lang="nl-NL"/>
              <a:pPr>
                <a:defRPr/>
              </a:pPr>
              <a:t>22-2-2021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6699D5E7-CBF4-4A20-8CE7-7EBAC110597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>
            <a:normAutofit/>
          </a:bodyPr>
          <a:lstStyle>
            <a:lvl1pPr algn="l">
              <a:defRPr sz="18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713DEEBC-38C5-43FA-BCE0-137480353291}" type="datetime1">
              <a:rPr lang="nl-NL"/>
              <a:pPr>
                <a:defRPr/>
              </a:pPr>
              <a:t>22-2-2021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8E5D42CC-3A6C-4BA4-8E36-63B8D9ADE6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C9B4E507-C80F-4E09-AE2A-ABD5A24C2EDA}" type="datetime1">
              <a:rPr lang="nl-NL"/>
              <a:pPr>
                <a:defRPr/>
              </a:pPr>
              <a:t>22-2-2021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592463BD-360A-4D98-8F25-F7B053EF924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4414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kern="1200">
          <a:solidFill>
            <a:srgbClr val="EF4630"/>
          </a:solidFill>
          <a:latin typeface="+mj-lt"/>
          <a:ea typeface="Verdana" panose="020B0604030504040204" pitchFamily="34" charset="0"/>
          <a:cs typeface="Source Sans Pro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>
          <a:solidFill>
            <a:srgbClr val="EF4630"/>
          </a:solidFill>
          <a:latin typeface="Source Sans Pro" pitchFamily="-107" charset="0"/>
          <a:ea typeface="Verdana" pitchFamily="34" charset="0"/>
          <a:cs typeface="Source Sans Pro" pitchFamily="-103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>
          <a:solidFill>
            <a:srgbClr val="EF4630"/>
          </a:solidFill>
          <a:latin typeface="Source Sans Pro" pitchFamily="-107" charset="0"/>
          <a:ea typeface="Verdana" pitchFamily="34" charset="0"/>
          <a:cs typeface="Source Sans Pro" pitchFamily="-103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>
          <a:solidFill>
            <a:srgbClr val="EF4630"/>
          </a:solidFill>
          <a:latin typeface="Source Sans Pro" pitchFamily="-107" charset="0"/>
          <a:ea typeface="Verdana" pitchFamily="34" charset="0"/>
          <a:cs typeface="Source Sans Pro" pitchFamily="-103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>
          <a:solidFill>
            <a:srgbClr val="EF4630"/>
          </a:solidFill>
          <a:latin typeface="Source Sans Pro" pitchFamily="-107" charset="0"/>
          <a:ea typeface="Verdana" pitchFamily="34" charset="0"/>
          <a:cs typeface="Source Sans Pro" pitchFamily="-103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>
          <a:solidFill>
            <a:srgbClr val="EF4630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>
          <a:solidFill>
            <a:srgbClr val="EF4630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>
          <a:solidFill>
            <a:srgbClr val="EF4630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>
          <a:solidFill>
            <a:srgbClr val="EF4630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Verdana" panose="020B0604030504040204" pitchFamily="34" charset="0"/>
          <a:cs typeface="Source Sans Pro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Verdana" panose="020B0604030504040204" pitchFamily="34" charset="0"/>
          <a:cs typeface="Source Sans Pro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Verdana" panose="020B0604030504040204" pitchFamily="34" charset="0"/>
          <a:cs typeface="Source Sans Pro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Verdana" panose="020B0604030504040204" pitchFamily="34" charset="0"/>
          <a:cs typeface="Source Sans Pro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Verdana" panose="020B0604030504040204" pitchFamily="34" charset="0"/>
          <a:cs typeface="Source Sans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imeter.com/s/d3f4692e5730b5f59915ceedf0b37ade/0496897e8e0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imeter.com/s/d3f4692e5730b5f59915ceedf0b37ade/0496897e8e0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imeter.com/s/b5f30d3db6e847b95db754204d38b6b0/bce135264b4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96900" y="2759075"/>
            <a:ext cx="7499350" cy="5683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NL" sz="1600" dirty="0">
                <a:latin typeface="Source Sans Pro" pitchFamily="-107" charset="0"/>
                <a:ea typeface="Verdana" pitchFamily="-107" charset="0"/>
                <a:cs typeface="Verdana" pitchFamily="-107" charset="0"/>
              </a:rPr>
              <a:t/>
            </a:r>
            <a:br>
              <a:rPr lang="nl-NL" sz="1600" dirty="0">
                <a:latin typeface="Source Sans Pro" pitchFamily="-107" charset="0"/>
                <a:ea typeface="Verdana" pitchFamily="-107" charset="0"/>
                <a:cs typeface="Verdana" pitchFamily="-107" charset="0"/>
              </a:rPr>
            </a:br>
            <a:r>
              <a:rPr lang="nl-NL" dirty="0">
                <a:latin typeface="Source Sans Pro" pitchFamily="-107" charset="0"/>
                <a:ea typeface="Verdana" pitchFamily="-107" charset="0"/>
                <a:cs typeface="Verdana" pitchFamily="-107" charset="0"/>
              </a:rPr>
              <a:t/>
            </a:r>
            <a:br>
              <a:rPr lang="nl-NL" dirty="0">
                <a:latin typeface="Source Sans Pro" pitchFamily="-107" charset="0"/>
                <a:ea typeface="Verdana" pitchFamily="-107" charset="0"/>
                <a:cs typeface="Verdana" pitchFamily="-107" charset="0"/>
              </a:rPr>
            </a:br>
            <a:r>
              <a:rPr lang="nl-NL" dirty="0" smtClean="0">
                <a:latin typeface="+mj-lt"/>
                <a:ea typeface="Verdana" pitchFamily="-107" charset="0"/>
                <a:cs typeface="Verdana" pitchFamily="-107" charset="0"/>
              </a:rPr>
              <a:t>Anemie</a:t>
            </a:r>
            <a:endParaRPr lang="nl-NL" dirty="0">
              <a:latin typeface="+mj-lt"/>
              <a:ea typeface="Verdana" pitchFamily="-107" charset="0"/>
              <a:cs typeface="Verdana" pitchFamily="-107" charset="0"/>
            </a:endParaRPr>
          </a:p>
        </p:txBody>
      </p:sp>
      <p:sp>
        <p:nvSpPr>
          <p:cNvPr id="14339" name="Ondertitel 2"/>
          <p:cNvSpPr>
            <a:spLocks noGrp="1"/>
          </p:cNvSpPr>
          <p:nvPr>
            <p:ph type="subTitle" idx="1"/>
          </p:nvPr>
        </p:nvSpPr>
        <p:spPr>
          <a:xfrm>
            <a:off x="596900" y="3340100"/>
            <a:ext cx="6400800" cy="368300"/>
          </a:xfrm>
        </p:spPr>
        <p:txBody>
          <a:bodyPr anchor="t"/>
          <a:lstStyle/>
          <a:p>
            <a:pPr eaLnBrk="1" hangingPunct="1">
              <a:buFont typeface="Arial" pitchFamily="-65" charset="0"/>
              <a:buNone/>
              <a:defRPr/>
            </a:pPr>
            <a:r>
              <a:rPr lang="nl-NL" dirty="0" smtClean="0">
                <a:solidFill>
                  <a:schemeClr val="tx1"/>
                </a:solidFill>
                <a:ea typeface="Verdana" pitchFamily="-65" charset="0"/>
                <a:cs typeface="Verdana" pitchFamily="-65" charset="0"/>
              </a:rPr>
              <a:t>23-02-2021</a:t>
            </a:r>
          </a:p>
          <a:p>
            <a:pPr eaLnBrk="1" hangingPunct="1">
              <a:buFont typeface="Arial" pitchFamily="-65" charset="0"/>
              <a:buNone/>
              <a:defRPr/>
            </a:pPr>
            <a:r>
              <a:rPr lang="nl-NL" dirty="0" smtClean="0">
                <a:solidFill>
                  <a:schemeClr val="tx1"/>
                </a:solidFill>
                <a:latin typeface="+mn-lt"/>
                <a:ea typeface="Verdana" pitchFamily="-65" charset="0"/>
                <a:cs typeface="Verdana" pitchFamily="-65" charset="0"/>
              </a:rPr>
              <a:t>Nicole de Graauw, internist-hematoloog</a:t>
            </a:r>
            <a:endParaRPr lang="nl-NL" dirty="0">
              <a:solidFill>
                <a:schemeClr val="tx1"/>
              </a:solidFill>
              <a:latin typeface="+mn-lt"/>
              <a:ea typeface="Verdana" pitchFamily="-65" charset="0"/>
              <a:cs typeface="Verdana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- diagnostiek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MCV (</a:t>
            </a:r>
            <a:r>
              <a:rPr lang="nl-NL" dirty="0" err="1"/>
              <a:t>mean</a:t>
            </a:r>
            <a:r>
              <a:rPr lang="nl-NL" dirty="0"/>
              <a:t> </a:t>
            </a:r>
            <a:r>
              <a:rPr lang="nl-NL" dirty="0" err="1"/>
              <a:t>corpuscular</a:t>
            </a:r>
            <a:r>
              <a:rPr lang="nl-NL" dirty="0"/>
              <a:t> </a:t>
            </a:r>
            <a:r>
              <a:rPr lang="nl-NL" dirty="0" smtClean="0"/>
              <a:t>volume)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Laag = gestoorde erytrocyten aanmaak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Hoog = gestoorde erytrocyten uitrijping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Ferritine</a:t>
            </a:r>
            <a:r>
              <a:rPr lang="nl-NL" dirty="0" smtClean="0"/>
              <a:t> (opslag ijzer)</a:t>
            </a:r>
            <a:endParaRPr lang="nl-NL" dirty="0"/>
          </a:p>
          <a:p>
            <a:r>
              <a:rPr lang="nl-NL" dirty="0" smtClean="0"/>
              <a:t>&lt;</a:t>
            </a:r>
            <a:r>
              <a:rPr lang="nl-NL" dirty="0"/>
              <a:t>15 </a:t>
            </a:r>
            <a:r>
              <a:rPr lang="nl-NL" dirty="0" err="1"/>
              <a:t>ug</a:t>
            </a:r>
            <a:r>
              <a:rPr lang="nl-NL" dirty="0"/>
              <a:t>/L wijst op </a:t>
            </a:r>
            <a:r>
              <a:rPr lang="nl-NL" dirty="0" smtClean="0"/>
              <a:t>ijzergebrek, &gt;100ug/L </a:t>
            </a:r>
            <a:r>
              <a:rPr lang="nl-NL" dirty="0"/>
              <a:t>sluit ijzergebrek </a:t>
            </a:r>
            <a:r>
              <a:rPr lang="nl-NL" dirty="0" smtClean="0"/>
              <a:t>uit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Reticulocyten</a:t>
            </a:r>
            <a:r>
              <a:rPr lang="nl-NL" dirty="0" smtClean="0"/>
              <a:t> (voorloper erytrocyten)</a:t>
            </a:r>
          </a:p>
          <a:p>
            <a:r>
              <a:rPr lang="nl-NL" dirty="0" smtClean="0"/>
              <a:t>Laag = probleem in beenmerg</a:t>
            </a:r>
          </a:p>
          <a:p>
            <a:r>
              <a:rPr lang="nl-NL" dirty="0" smtClean="0"/>
              <a:t>Hoog = probleem buiten beenmerg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Ijzer</a:t>
            </a:r>
            <a:r>
              <a:rPr lang="nl-NL" dirty="0" smtClean="0"/>
              <a:t> (bouwsteen hemoglobine)</a:t>
            </a:r>
          </a:p>
          <a:p>
            <a:r>
              <a:rPr lang="nl-NL" dirty="0"/>
              <a:t>Onbetrouwbare maat voor </a:t>
            </a:r>
            <a:r>
              <a:rPr lang="nl-NL" dirty="0" smtClean="0"/>
              <a:t>diagnostiek </a:t>
            </a:r>
            <a:r>
              <a:rPr lang="nl-NL" dirty="0"/>
              <a:t>naar ijzergebrek </a:t>
            </a:r>
            <a:r>
              <a:rPr lang="nl-NL" dirty="0" err="1"/>
              <a:t>ivm</a:t>
            </a:r>
            <a:r>
              <a:rPr lang="nl-NL" dirty="0"/>
              <a:t> grote fysiologische variatie gedurende de dag</a:t>
            </a:r>
          </a:p>
          <a:p>
            <a:r>
              <a:rPr lang="nl-NL" dirty="0" smtClean="0"/>
              <a:t>2/3 </a:t>
            </a:r>
            <a:r>
              <a:rPr lang="nl-NL" dirty="0"/>
              <a:t>deel van ijzer bevindt zich in het hemoglobine</a:t>
            </a:r>
          </a:p>
          <a:p>
            <a:r>
              <a:rPr lang="nl-NL" dirty="0"/>
              <a:t>Overig deel opgeslagen in beenmerg, milt en lever. Opslag door binding aan </a:t>
            </a:r>
            <a:r>
              <a:rPr lang="nl-NL" dirty="0" err="1"/>
              <a:t>ferritine</a:t>
            </a:r>
            <a:endParaRPr lang="nl-NL" dirty="0"/>
          </a:p>
          <a:p>
            <a:r>
              <a:rPr lang="nl-NL" dirty="0"/>
              <a:t>Slechts 0.1% is in serum aanwezig, gebonden aan transferrine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Transferrine (transport ijzer)</a:t>
            </a:r>
            <a:endParaRPr lang="nl-NL" dirty="0"/>
          </a:p>
          <a:p>
            <a:r>
              <a:rPr lang="nl-NL" dirty="0"/>
              <a:t>In screeningsdiagnostiek geen toegevoegde waarde boven </a:t>
            </a:r>
            <a:r>
              <a:rPr lang="nl-NL" dirty="0" err="1"/>
              <a:t>ferritine</a:t>
            </a:r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Transferrine </a:t>
            </a:r>
            <a:r>
              <a:rPr lang="nl-NL" dirty="0" smtClean="0"/>
              <a:t>verzadiging</a:t>
            </a:r>
          </a:p>
          <a:p>
            <a:r>
              <a:rPr lang="nl-NL" dirty="0" smtClean="0"/>
              <a:t>Beperkte diagnostische waarde bij diagnostiek naar ijzergebrek</a:t>
            </a:r>
          </a:p>
          <a:p>
            <a:r>
              <a:rPr lang="nl-NL" dirty="0" smtClean="0"/>
              <a:t>Geïndiceerd in kader van diagnostiek naar hemochromatose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5106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diagnostiek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MCV&lt;80                                              </a:t>
            </a:r>
            <a:r>
              <a:rPr lang="nl-NL" dirty="0" err="1" smtClean="0"/>
              <a:t>ferritine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                                        </a:t>
            </a:r>
          </a:p>
          <a:p>
            <a:pPr marL="0" indent="0">
              <a:buNone/>
            </a:pPr>
            <a:r>
              <a:rPr lang="nl-NL" dirty="0" smtClean="0"/>
              <a:t>                                                                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		           &lt;15                                                       &gt;15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                                </a:t>
            </a:r>
            <a:r>
              <a:rPr lang="nl-NL" dirty="0" err="1" smtClean="0"/>
              <a:t>hemoglobinopathie</a:t>
            </a:r>
            <a:r>
              <a:rPr lang="nl-NL" dirty="0" smtClean="0"/>
              <a:t>                      anemie van chronische ziekte?</a:t>
            </a:r>
          </a:p>
          <a:p>
            <a:pPr marL="0" indent="0">
              <a:buNone/>
            </a:pPr>
            <a:r>
              <a:rPr lang="nl-NL" dirty="0"/>
              <a:t>	</a:t>
            </a:r>
          </a:p>
          <a:p>
            <a:pPr marL="0" indent="0">
              <a:buNone/>
            </a:pPr>
            <a:r>
              <a:rPr lang="nl-NL" dirty="0" smtClean="0"/>
              <a:t>         ijzergebrek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                                                                                                                       ijzer, transferrine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                                                                ijzer   </a:t>
            </a:r>
            <a:r>
              <a:rPr lang="nl-NL" sz="1800" dirty="0" smtClean="0"/>
              <a:t>↓</a:t>
            </a:r>
            <a:r>
              <a:rPr lang="nl-NL" dirty="0" smtClean="0"/>
              <a:t>                                                            ijzer   </a:t>
            </a:r>
            <a:r>
              <a:rPr lang="nl-NL" sz="1800" dirty="0"/>
              <a:t>↓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                                                               transferrine   </a:t>
            </a:r>
            <a:r>
              <a:rPr lang="nl-NL" sz="1800" dirty="0"/>
              <a:t>↑</a:t>
            </a:r>
            <a:r>
              <a:rPr lang="nl-NL" dirty="0"/>
              <a:t> </a:t>
            </a:r>
            <a:r>
              <a:rPr lang="nl-NL" dirty="0" smtClean="0"/>
              <a:t>                                                 transferrine   </a:t>
            </a:r>
            <a:r>
              <a:rPr lang="nl-NL" sz="1800" dirty="0"/>
              <a:t>↓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                                                                                      anemie van chronische ziekte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                               </a:t>
            </a:r>
            <a:endParaRPr lang="nl-NL" dirty="0"/>
          </a:p>
        </p:txBody>
      </p:sp>
      <p:sp>
        <p:nvSpPr>
          <p:cNvPr id="4" name="Pijl-rechts 3"/>
          <p:cNvSpPr/>
          <p:nvPr/>
        </p:nvSpPr>
        <p:spPr>
          <a:xfrm>
            <a:off x="1385889" y="1371600"/>
            <a:ext cx="1485900" cy="242888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rechts 4"/>
          <p:cNvSpPr/>
          <p:nvPr/>
        </p:nvSpPr>
        <p:spPr>
          <a:xfrm rot="8630374">
            <a:off x="2365661" y="1826365"/>
            <a:ext cx="789831" cy="219499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rechts 5"/>
          <p:cNvSpPr/>
          <p:nvPr/>
        </p:nvSpPr>
        <p:spPr>
          <a:xfrm rot="1994088">
            <a:off x="3632486" y="1826365"/>
            <a:ext cx="789831" cy="219499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 rot="8630374">
            <a:off x="3793485" y="2514600"/>
            <a:ext cx="789831" cy="219499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 rot="1994088">
            <a:off x="4856447" y="2501213"/>
            <a:ext cx="789831" cy="219499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 rot="5400000">
            <a:off x="5830846" y="3687659"/>
            <a:ext cx="789831" cy="219499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/>
          <p:cNvSpPr/>
          <p:nvPr/>
        </p:nvSpPr>
        <p:spPr>
          <a:xfrm rot="8630374">
            <a:off x="4906725" y="4725829"/>
            <a:ext cx="789831" cy="219499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rechts 10"/>
          <p:cNvSpPr/>
          <p:nvPr/>
        </p:nvSpPr>
        <p:spPr>
          <a:xfrm rot="1994088">
            <a:off x="6676260" y="4739216"/>
            <a:ext cx="789831" cy="219499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rechts 11"/>
          <p:cNvSpPr/>
          <p:nvPr/>
        </p:nvSpPr>
        <p:spPr>
          <a:xfrm rot="8630374">
            <a:off x="6468080" y="5898193"/>
            <a:ext cx="1023125" cy="233829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-rechts 12"/>
          <p:cNvSpPr/>
          <p:nvPr/>
        </p:nvSpPr>
        <p:spPr>
          <a:xfrm rot="12466190">
            <a:off x="1451040" y="4532262"/>
            <a:ext cx="2875678" cy="256249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Pijl-rechts 13"/>
          <p:cNvSpPr/>
          <p:nvPr/>
        </p:nvSpPr>
        <p:spPr>
          <a:xfrm rot="7288595">
            <a:off x="956170" y="2766372"/>
            <a:ext cx="1355713" cy="234780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293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diagnostiek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MCV 80 - 100                                     </a:t>
            </a:r>
            <a:r>
              <a:rPr lang="nl-NL" dirty="0" err="1" smtClean="0"/>
              <a:t>ferritine</a:t>
            </a:r>
            <a:r>
              <a:rPr lang="nl-NL" dirty="0" smtClean="0"/>
              <a:t>                                          </a:t>
            </a:r>
            <a:r>
              <a:rPr lang="nl-NL" dirty="0" err="1" smtClean="0"/>
              <a:t>reticulo’s</a:t>
            </a:r>
            <a:r>
              <a:rPr lang="nl-NL" dirty="0"/>
              <a:t>, </a:t>
            </a:r>
            <a:r>
              <a:rPr lang="nl-NL" dirty="0" err="1"/>
              <a:t>trombo’s</a:t>
            </a:r>
            <a:r>
              <a:rPr lang="nl-NL" dirty="0"/>
              <a:t>, </a:t>
            </a:r>
            <a:r>
              <a:rPr lang="nl-NL" dirty="0" err="1"/>
              <a:t>leuco’s</a:t>
            </a:r>
            <a:r>
              <a:rPr lang="nl-NL" dirty="0"/>
              <a:t>, LDH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                                                                                                                                         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		           &lt;15                                                       &gt;</a:t>
            </a:r>
            <a:r>
              <a:rPr lang="nl-NL" dirty="0" smtClean="0"/>
              <a:t>15                               beenmerg               hemolyse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                                                           </a:t>
            </a:r>
            <a:r>
              <a:rPr lang="nl-NL" dirty="0" smtClean="0"/>
              <a:t>  </a:t>
            </a:r>
            <a:r>
              <a:rPr lang="nl-NL" dirty="0"/>
              <a:t>dragerschap                      anemie van chronische ziekte?</a:t>
            </a:r>
          </a:p>
          <a:p>
            <a:pPr marL="0" indent="0">
              <a:buNone/>
            </a:pPr>
            <a:r>
              <a:rPr lang="nl-NL" dirty="0"/>
              <a:t>	                                                           </a:t>
            </a:r>
            <a:r>
              <a:rPr lang="nl-NL" dirty="0" err="1"/>
              <a:t>thalassemie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 ijzergebrek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                                                                                                               ijzer, transferrine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                                                                                   ijzer   </a:t>
            </a:r>
            <a:r>
              <a:rPr lang="nl-NL" sz="1800" dirty="0"/>
              <a:t>↓</a:t>
            </a:r>
            <a:r>
              <a:rPr lang="nl-NL" dirty="0"/>
              <a:t>                                                            ijzer   </a:t>
            </a:r>
            <a:r>
              <a:rPr lang="nl-NL" sz="1800" dirty="0"/>
              <a:t>↓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                                                                                          transferrine   </a:t>
            </a:r>
            <a:r>
              <a:rPr lang="nl-NL" sz="1800" dirty="0"/>
              <a:t>↑</a:t>
            </a:r>
            <a:r>
              <a:rPr lang="nl-NL" dirty="0"/>
              <a:t>                                                  transferrine   </a:t>
            </a:r>
            <a:r>
              <a:rPr lang="nl-NL" sz="1800" dirty="0"/>
              <a:t>↓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                                                                                                         anemie van chronische ziekte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7" name="Pijl-rechts 6"/>
          <p:cNvSpPr/>
          <p:nvPr/>
        </p:nvSpPr>
        <p:spPr>
          <a:xfrm>
            <a:off x="1571625" y="1371600"/>
            <a:ext cx="1300164" cy="242888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 rot="8630374">
            <a:off x="2206561" y="1878305"/>
            <a:ext cx="978514" cy="258175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/>
          <p:cNvSpPr/>
          <p:nvPr/>
        </p:nvSpPr>
        <p:spPr>
          <a:xfrm rot="2507977">
            <a:off x="3486318" y="1907734"/>
            <a:ext cx="978514" cy="258175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rechts 11"/>
          <p:cNvSpPr/>
          <p:nvPr/>
        </p:nvSpPr>
        <p:spPr>
          <a:xfrm rot="2507977">
            <a:off x="4761820" y="2723144"/>
            <a:ext cx="918994" cy="232438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-rechts 12"/>
          <p:cNvSpPr/>
          <p:nvPr/>
        </p:nvSpPr>
        <p:spPr>
          <a:xfrm rot="8630374">
            <a:off x="3661877" y="2720206"/>
            <a:ext cx="966785" cy="251016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Pijl-rechts 13"/>
          <p:cNvSpPr/>
          <p:nvPr/>
        </p:nvSpPr>
        <p:spPr>
          <a:xfrm rot="5400000">
            <a:off x="5789787" y="3739463"/>
            <a:ext cx="789831" cy="219499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Pijl-rechts 14"/>
          <p:cNvSpPr/>
          <p:nvPr/>
        </p:nvSpPr>
        <p:spPr>
          <a:xfrm rot="19593258">
            <a:off x="4929530" y="1892206"/>
            <a:ext cx="789831" cy="219499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-rechts 15"/>
          <p:cNvSpPr/>
          <p:nvPr/>
        </p:nvSpPr>
        <p:spPr>
          <a:xfrm rot="7834922">
            <a:off x="6267398" y="1847898"/>
            <a:ext cx="476806" cy="148152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Pijl-rechts 16"/>
          <p:cNvSpPr/>
          <p:nvPr/>
        </p:nvSpPr>
        <p:spPr>
          <a:xfrm rot="2738806">
            <a:off x="7128233" y="1840901"/>
            <a:ext cx="476806" cy="148152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-rechts 17"/>
          <p:cNvSpPr/>
          <p:nvPr/>
        </p:nvSpPr>
        <p:spPr>
          <a:xfrm rot="8630374">
            <a:off x="4923120" y="4725828"/>
            <a:ext cx="789831" cy="219499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-rechts 18"/>
          <p:cNvSpPr/>
          <p:nvPr/>
        </p:nvSpPr>
        <p:spPr>
          <a:xfrm rot="1994088">
            <a:off x="6641655" y="4712440"/>
            <a:ext cx="789831" cy="219499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-rechts 19"/>
          <p:cNvSpPr/>
          <p:nvPr/>
        </p:nvSpPr>
        <p:spPr>
          <a:xfrm rot="8630374">
            <a:off x="6477145" y="5916669"/>
            <a:ext cx="1023125" cy="233829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Pijl-rechts 20"/>
          <p:cNvSpPr/>
          <p:nvPr/>
        </p:nvSpPr>
        <p:spPr>
          <a:xfrm rot="12466190">
            <a:off x="1501014" y="4694064"/>
            <a:ext cx="2875678" cy="256249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Pijl-rechts 21"/>
          <p:cNvSpPr/>
          <p:nvPr/>
        </p:nvSpPr>
        <p:spPr>
          <a:xfrm rot="7447961">
            <a:off x="927160" y="3005837"/>
            <a:ext cx="1418453" cy="286666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198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diagnostiek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MCV &gt;100                                             </a:t>
            </a:r>
            <a:r>
              <a:rPr lang="nl-NL" dirty="0" err="1" smtClean="0"/>
              <a:t>reticulo’s</a:t>
            </a:r>
            <a:r>
              <a:rPr lang="nl-NL" dirty="0" smtClean="0"/>
              <a:t>, </a:t>
            </a:r>
            <a:r>
              <a:rPr lang="nl-NL" dirty="0" err="1" smtClean="0"/>
              <a:t>leuco’s</a:t>
            </a:r>
            <a:r>
              <a:rPr lang="nl-NL" dirty="0" smtClean="0"/>
              <a:t>, </a:t>
            </a:r>
            <a:r>
              <a:rPr lang="nl-NL" dirty="0" err="1" smtClean="0"/>
              <a:t>trombo’s</a:t>
            </a:r>
            <a:r>
              <a:rPr lang="nl-NL" dirty="0" smtClean="0"/>
              <a:t>, LDH, vitB12, foliumzuur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r</a:t>
            </a:r>
            <a:r>
              <a:rPr lang="nl-NL" dirty="0" err="1" smtClean="0"/>
              <a:t>eticulo’s</a:t>
            </a:r>
            <a:r>
              <a:rPr lang="nl-NL" dirty="0" smtClean="0"/>
              <a:t> </a:t>
            </a:r>
            <a:r>
              <a:rPr lang="nl-NL" sz="1800" dirty="0" smtClean="0"/>
              <a:t>↓                                       </a:t>
            </a:r>
            <a:r>
              <a:rPr lang="nl-NL" dirty="0" err="1" smtClean="0"/>
              <a:t>reticulo’s</a:t>
            </a:r>
            <a:r>
              <a:rPr lang="nl-NL" dirty="0" smtClean="0"/>
              <a:t> </a:t>
            </a:r>
            <a:r>
              <a:rPr lang="nl-NL" sz="1800" dirty="0" smtClean="0"/>
              <a:t>↑                                      </a:t>
            </a:r>
            <a:r>
              <a:rPr lang="nl-NL" dirty="0" err="1" smtClean="0"/>
              <a:t>reticulo’s</a:t>
            </a:r>
            <a:r>
              <a:rPr lang="nl-NL" sz="1800" dirty="0" smtClean="0"/>
              <a:t> </a:t>
            </a:r>
            <a:r>
              <a:rPr lang="nl-NL" sz="1800" dirty="0"/>
              <a:t>↓</a:t>
            </a:r>
            <a:endParaRPr lang="nl-NL" sz="1800" dirty="0" smtClean="0"/>
          </a:p>
          <a:p>
            <a:pPr marL="0" indent="0">
              <a:buNone/>
            </a:pPr>
            <a:r>
              <a:rPr lang="nl-NL" dirty="0"/>
              <a:t>a</a:t>
            </a:r>
            <a:r>
              <a:rPr lang="nl-NL" dirty="0" smtClean="0"/>
              <a:t>fwijkende </a:t>
            </a:r>
            <a:r>
              <a:rPr lang="nl-NL" dirty="0" err="1" smtClean="0"/>
              <a:t>leuco’s</a:t>
            </a:r>
            <a:r>
              <a:rPr lang="nl-NL" dirty="0" smtClean="0"/>
              <a:t>                                               N &lt; LDH &lt; 3xN                                                 LDH &gt; 3xN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a</a:t>
            </a:r>
            <a:r>
              <a:rPr lang="nl-NL" dirty="0" smtClean="0"/>
              <a:t>fwijkende </a:t>
            </a:r>
            <a:r>
              <a:rPr lang="nl-NL" dirty="0" err="1" smtClean="0"/>
              <a:t>trombo’s</a:t>
            </a:r>
            <a:r>
              <a:rPr lang="nl-NL" dirty="0" smtClean="0"/>
              <a:t>                                                                                                                      B12 en/of FZ </a:t>
            </a:r>
            <a:r>
              <a:rPr lang="nl-NL" sz="1800" dirty="0" smtClean="0"/>
              <a:t>↓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 smtClean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 smtClean="0"/>
          </a:p>
          <a:p>
            <a:pPr marL="0" indent="0">
              <a:buNone/>
            </a:pPr>
            <a:r>
              <a:rPr lang="nl-NL" dirty="0" smtClean="0"/>
              <a:t>     beenmerg                                                             hemolyse                                                   B12/FZ deficiëntie </a:t>
            </a:r>
            <a:endParaRPr lang="nl-NL" dirty="0"/>
          </a:p>
        </p:txBody>
      </p:sp>
      <p:sp>
        <p:nvSpPr>
          <p:cNvPr id="4" name="Pijl-rechts 3"/>
          <p:cNvSpPr/>
          <p:nvPr/>
        </p:nvSpPr>
        <p:spPr>
          <a:xfrm>
            <a:off x="1385889" y="1371600"/>
            <a:ext cx="1585911" cy="242888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rechts 4"/>
          <p:cNvSpPr/>
          <p:nvPr/>
        </p:nvSpPr>
        <p:spPr>
          <a:xfrm rot="8807211">
            <a:off x="1681163" y="2182811"/>
            <a:ext cx="1585911" cy="242888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rechts 5"/>
          <p:cNvSpPr/>
          <p:nvPr/>
        </p:nvSpPr>
        <p:spPr>
          <a:xfrm rot="1954746">
            <a:off x="5434014" y="2176171"/>
            <a:ext cx="1585911" cy="242888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 rot="5400000">
            <a:off x="3896432" y="2120021"/>
            <a:ext cx="946321" cy="242888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 rot="5400000">
            <a:off x="6968242" y="4091868"/>
            <a:ext cx="946321" cy="242888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 rot="5400000">
            <a:off x="3886904" y="4091869"/>
            <a:ext cx="946321" cy="242888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/>
          <p:cNvSpPr/>
          <p:nvPr/>
        </p:nvSpPr>
        <p:spPr>
          <a:xfrm rot="5400000">
            <a:off x="581732" y="4091867"/>
            <a:ext cx="946321" cy="242888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8588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ijzergebrek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Ijzer</a:t>
            </a:r>
            <a:r>
              <a:rPr lang="nl-NL" dirty="0" smtClean="0"/>
              <a:t> (Groenten, granen, fruit en eieren. Opname in duodenum en proximale jejunum)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Komt het vaakst voor bij vrouwen in de vruchtbare fase</a:t>
            </a:r>
          </a:p>
          <a:p>
            <a:pPr lvl="1"/>
            <a:r>
              <a:rPr lang="nl-NL" dirty="0" smtClean="0"/>
              <a:t>Menstrueel bloedverlies</a:t>
            </a:r>
          </a:p>
          <a:p>
            <a:pPr lvl="1"/>
            <a:r>
              <a:rPr lang="nl-NL" dirty="0" smtClean="0"/>
              <a:t>Verhoogde ijzerbehoefte door zwangerschap of lactatie</a:t>
            </a:r>
          </a:p>
          <a:p>
            <a:endParaRPr lang="nl-NL" dirty="0"/>
          </a:p>
          <a:p>
            <a:r>
              <a:rPr lang="nl-NL" dirty="0" smtClean="0"/>
              <a:t>Bij oudere vrouwen en mannen is chronisch bloedverlies uit maagdarmkanaal meest voorkomende oorzaak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3438525"/>
            <a:ext cx="48006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38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behandeling ijzergebrek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Gezonde ijzerrijke voeding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Behandel, indien mogelijk, onderliggende oorzaak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Orale ijzerpreparaten</a:t>
            </a:r>
          </a:p>
          <a:p>
            <a:pPr>
              <a:buFontTx/>
              <a:buChar char="-"/>
            </a:pPr>
            <a:r>
              <a:rPr lang="nl-NL" dirty="0" err="1" smtClean="0"/>
              <a:t>Ferrofumaraat</a:t>
            </a:r>
            <a:r>
              <a:rPr lang="nl-NL" dirty="0" smtClean="0"/>
              <a:t> (tablet of suspensie)</a:t>
            </a:r>
          </a:p>
          <a:p>
            <a:pPr>
              <a:buFontTx/>
              <a:buChar char="-"/>
            </a:pPr>
            <a:r>
              <a:rPr lang="nl-NL" dirty="0" smtClean="0"/>
              <a:t>Ferrochloride (drank)</a:t>
            </a:r>
          </a:p>
          <a:p>
            <a:pPr>
              <a:buFontTx/>
              <a:buChar char="-"/>
            </a:pPr>
            <a:r>
              <a:rPr lang="nl-NL" dirty="0" err="1" smtClean="0"/>
              <a:t>Ferrogluconaar</a:t>
            </a:r>
            <a:r>
              <a:rPr lang="nl-NL" dirty="0" smtClean="0"/>
              <a:t> (bruistablet)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Bij voorkeur ‘s ochtends op nuchtere maag </a:t>
            </a:r>
            <a:r>
              <a:rPr lang="nl-NL" dirty="0" err="1" smtClean="0"/>
              <a:t>ivm</a:t>
            </a:r>
            <a:r>
              <a:rPr lang="nl-NL" dirty="0" smtClean="0"/>
              <a:t> betere absorptie.</a:t>
            </a:r>
          </a:p>
          <a:p>
            <a:pPr marL="0" indent="0">
              <a:buNone/>
            </a:pPr>
            <a:r>
              <a:rPr lang="nl-NL" dirty="0"/>
              <a:t>Vitamine C (sinaasappelsap) bevordert de </a:t>
            </a:r>
            <a:r>
              <a:rPr lang="nl-NL" dirty="0" err="1"/>
              <a:t>aborptie</a:t>
            </a:r>
            <a:r>
              <a:rPr lang="nl-NL" dirty="0"/>
              <a:t> door het zure milieu.</a:t>
            </a:r>
          </a:p>
          <a:p>
            <a:pPr marL="0" indent="0">
              <a:buNone/>
            </a:pPr>
            <a:r>
              <a:rPr lang="nl-NL" dirty="0" smtClean="0"/>
              <a:t>Niet </a:t>
            </a:r>
            <a:r>
              <a:rPr lang="nl-NL" dirty="0"/>
              <a:t>binnen 2 uur voor of 4 uur na inname van koffie, thee en melk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Bij maagdarmklachten lagere dosering, inname na maaltijd of intermitterende dosering.</a:t>
            </a:r>
          </a:p>
          <a:p>
            <a:pPr marL="0" indent="0">
              <a:buNone/>
            </a:pPr>
            <a:r>
              <a:rPr lang="nl-NL" dirty="0" smtClean="0"/>
              <a:t>(let wel: is alleen onderzocht bij premenopauzale vrouwen)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Controleer </a:t>
            </a:r>
            <a:r>
              <a:rPr lang="nl-NL" dirty="0" err="1" smtClean="0"/>
              <a:t>Hb</a:t>
            </a:r>
            <a:r>
              <a:rPr lang="nl-NL" dirty="0" smtClean="0"/>
              <a:t> gehalte 4 weken na starten van de behandeling (te verwachte stijging 0.5 </a:t>
            </a:r>
            <a:r>
              <a:rPr lang="nl-NL" dirty="0" err="1" smtClean="0"/>
              <a:t>mmol</a:t>
            </a:r>
            <a:r>
              <a:rPr lang="nl-NL" dirty="0" smtClean="0"/>
              <a:t>/L bij adequate dosering, inname en absorptie) en op moment dat </a:t>
            </a:r>
            <a:r>
              <a:rPr lang="nl-NL" dirty="0" err="1" smtClean="0"/>
              <a:t>Hb</a:t>
            </a:r>
            <a:r>
              <a:rPr lang="nl-NL" dirty="0" smtClean="0"/>
              <a:t> weer genormaliseerd zou moeten zijn.</a:t>
            </a:r>
          </a:p>
          <a:p>
            <a:pPr marL="0" indent="0">
              <a:buNone/>
            </a:pPr>
            <a:r>
              <a:rPr lang="nl-NL" dirty="0" smtClean="0"/>
              <a:t>Na normalisatie </a:t>
            </a:r>
            <a:r>
              <a:rPr lang="nl-NL" dirty="0" err="1" smtClean="0"/>
              <a:t>Hb</a:t>
            </a:r>
            <a:r>
              <a:rPr lang="nl-NL" dirty="0" smtClean="0"/>
              <a:t> gehalte behandeling 8-12 weken continueren</a:t>
            </a:r>
          </a:p>
        </p:txBody>
      </p:sp>
    </p:spTree>
    <p:extLst>
      <p:ext uri="{BB962C8B-B14F-4D97-AF65-F5344CB8AC3E}">
        <p14:creationId xmlns:p14="http://schemas.microsoft.com/office/powerpoint/2010/main" val="1730224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behandeling ijzergebrek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Parenterale ijzerpreparaten</a:t>
            </a:r>
          </a:p>
          <a:p>
            <a:pPr>
              <a:buFontTx/>
              <a:buChar char="-"/>
            </a:pPr>
            <a:r>
              <a:rPr lang="nl-NL" dirty="0" err="1" smtClean="0"/>
              <a:t>Ferrioxidesaccharaat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err="1" smtClean="0"/>
              <a:t>Ijzer</a:t>
            </a:r>
            <a:r>
              <a:rPr lang="nl-NL" dirty="0" smtClean="0"/>
              <a:t>(III)</a:t>
            </a:r>
            <a:r>
              <a:rPr lang="nl-NL" dirty="0" err="1" smtClean="0"/>
              <a:t>carbocymaltose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err="1" smtClean="0"/>
              <a:t>Ijzer</a:t>
            </a:r>
            <a:r>
              <a:rPr lang="nl-NL" dirty="0" smtClean="0"/>
              <a:t>(III)</a:t>
            </a:r>
            <a:r>
              <a:rPr lang="nl-NL" dirty="0" err="1" smtClean="0"/>
              <a:t>derisomaltose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err="1" smtClean="0"/>
              <a:t>Ijzerdextrancomplex</a:t>
            </a:r>
            <a:r>
              <a:rPr lang="nl-NL" dirty="0" smtClean="0"/>
              <a:t> 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Alleen toepassen indien er problemen zijn met slikken, therapieontrouw, als orale toediening niet effectief is gebleken of ook in lagere doseringen niet wordt verdragen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Bijwerkingen</a:t>
            </a:r>
          </a:p>
          <a:p>
            <a:pPr>
              <a:buFontTx/>
              <a:buChar char="-"/>
            </a:pPr>
            <a:r>
              <a:rPr lang="nl-NL" dirty="0" smtClean="0"/>
              <a:t>misselijkheid/ongemakkelijk gevoel</a:t>
            </a:r>
          </a:p>
          <a:p>
            <a:pPr>
              <a:buFontTx/>
              <a:buChar char="-"/>
            </a:pPr>
            <a:r>
              <a:rPr lang="nl-NL" dirty="0" smtClean="0"/>
              <a:t>obstipatie </a:t>
            </a:r>
            <a:r>
              <a:rPr lang="nl-NL" dirty="0"/>
              <a:t>en diarree 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/>
              <a:t>risico op anafylactische reacties en andere overgevoeligheidsreacties (met hypotonie, bradycardie, koorts, en pijn in spieren en ledematen</a:t>
            </a:r>
            <a:r>
              <a:rPr lang="nl-NL" dirty="0" smtClean="0"/>
              <a:t>)</a:t>
            </a:r>
          </a:p>
          <a:p>
            <a:pPr>
              <a:buFontTx/>
              <a:buChar char="-"/>
            </a:pPr>
            <a:r>
              <a:rPr lang="nl-NL" dirty="0" smtClean="0"/>
              <a:t>Intramusculaire toediening: pijn </a:t>
            </a:r>
            <a:r>
              <a:rPr lang="nl-NL" dirty="0"/>
              <a:t>en verkleuring van de huid op de injectieplaats, evenals bloeding, vorming van steriele abcessen, weefselnecrose of </a:t>
            </a:r>
            <a:r>
              <a:rPr lang="nl-NL" dirty="0" smtClean="0"/>
              <a:t>atrofie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Toediening </a:t>
            </a:r>
            <a:r>
              <a:rPr lang="nl-NL" dirty="0"/>
              <a:t>alleen in een omgeving waar reanimatiefaciliteiten beschikbaar zijn.</a:t>
            </a:r>
          </a:p>
          <a:p>
            <a:pPr marL="0" indent="0">
              <a:buNone/>
            </a:pPr>
            <a:r>
              <a:rPr lang="nl-NL" dirty="0"/>
              <a:t>Intraveneuze toediening alleen in 2</a:t>
            </a:r>
            <a:r>
              <a:rPr lang="nl-NL" baseline="30000" dirty="0"/>
              <a:t>e</a:t>
            </a:r>
            <a:r>
              <a:rPr lang="nl-NL" dirty="0"/>
              <a:t> lijn.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75764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casus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25 jarige man, blanco voorgeschiedenis.</a:t>
            </a:r>
          </a:p>
          <a:p>
            <a:pPr marL="0" indent="0">
              <a:buNone/>
            </a:pPr>
            <a:r>
              <a:rPr lang="nl-NL" dirty="0" smtClean="0"/>
              <a:t>Sinds aantal weken algehele malaise, moeheid, duizelig.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70600"/>
              </p:ext>
            </p:extLst>
          </p:nvPr>
        </p:nvGraphicFramePr>
        <p:xfrm>
          <a:off x="2843212" y="2473960"/>
          <a:ext cx="345757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388">
                  <a:extLst>
                    <a:ext uri="{9D8B030D-6E8A-4147-A177-3AD203B41FA5}">
                      <a16:colId xmlns:a16="http://schemas.microsoft.com/office/drawing/2014/main" val="2913908146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36444828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Bepaling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Patient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124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Leucocyten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2.7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321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Trombocyten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57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983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Hb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3.3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473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MCV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163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Reticulocyten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641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Ferritine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561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30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Ijzer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2"/>
                          </a:solidFill>
                        </a:rPr>
                        <a:t>23.3</a:t>
                      </a:r>
                      <a:endParaRPr lang="nl-NL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124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160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casus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Wat is uw waarschijnlijkheidsdiagnose?</a:t>
            </a:r>
          </a:p>
          <a:p>
            <a:pPr marL="0" indent="0">
              <a:buNone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r>
              <a:rPr lang="nl-NL" dirty="0"/>
              <a:t>Anemie bij </a:t>
            </a:r>
            <a:r>
              <a:rPr lang="nl-NL" dirty="0" err="1" smtClean="0"/>
              <a:t>myelodysplastisch</a:t>
            </a:r>
            <a:r>
              <a:rPr lang="nl-NL" dirty="0" smtClean="0"/>
              <a:t> syndroom</a:t>
            </a:r>
            <a:endParaRPr lang="nl-NL" dirty="0"/>
          </a:p>
          <a:p>
            <a:pPr marL="228600" indent="-228600">
              <a:buFont typeface="+mj-lt"/>
              <a:buAutoNum type="arabicPeriod"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r>
              <a:rPr lang="nl-NL" dirty="0"/>
              <a:t>Anemie door </a:t>
            </a:r>
            <a:r>
              <a:rPr lang="nl-NL" dirty="0" smtClean="0"/>
              <a:t>vitamine B12 deficiëntie </a:t>
            </a:r>
            <a:endParaRPr lang="nl-NL" dirty="0"/>
          </a:p>
          <a:p>
            <a:pPr marL="228600" indent="-228600">
              <a:buFont typeface="+mj-lt"/>
              <a:buAutoNum type="arabicPeriod"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r>
              <a:rPr lang="nl-NL" dirty="0"/>
              <a:t>Anemie bij </a:t>
            </a:r>
            <a:r>
              <a:rPr lang="nl-NL" dirty="0" smtClean="0"/>
              <a:t>chronische ziekte</a:t>
            </a:r>
            <a:endParaRPr lang="nl-NL" dirty="0"/>
          </a:p>
          <a:p>
            <a:pPr marL="228600" indent="-228600">
              <a:buFont typeface="+mj-lt"/>
              <a:buAutoNum type="arabicPeriod"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r>
              <a:rPr lang="nl-NL" dirty="0"/>
              <a:t>Hemolytische </a:t>
            </a:r>
            <a:r>
              <a:rPr lang="nl-NL" dirty="0" smtClean="0"/>
              <a:t>anemie</a:t>
            </a:r>
          </a:p>
          <a:p>
            <a:pPr marL="228600" indent="-228600">
              <a:buFont typeface="+mj-lt"/>
              <a:buAutoNum type="arabicPeriod"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endParaRPr lang="nl-NL" dirty="0" smtClean="0"/>
          </a:p>
          <a:p>
            <a:pPr marL="0" indent="0">
              <a:buNone/>
            </a:pPr>
            <a:r>
              <a:rPr lang="nl-NL" dirty="0">
                <a:hlinkClick r:id="rId2"/>
              </a:rPr>
              <a:t>huisartsenbijeenkomst 2e casus - </a:t>
            </a:r>
            <a:r>
              <a:rPr lang="nl-NL" dirty="0" err="1">
                <a:hlinkClick r:id="rId2"/>
              </a:rPr>
              <a:t>Mentimeter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3005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casus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Welke bepaling vraagt u nu aan?</a:t>
            </a:r>
          </a:p>
          <a:p>
            <a:pPr marL="0" indent="0">
              <a:buNone/>
            </a:pPr>
            <a:endParaRPr lang="nl-NL" dirty="0" smtClean="0"/>
          </a:p>
          <a:p>
            <a:pPr marL="228600" indent="-228600">
              <a:buFont typeface="+mj-lt"/>
              <a:buAutoNum type="arabicPeriod"/>
            </a:pPr>
            <a:r>
              <a:rPr lang="nl-NL" dirty="0" smtClean="0"/>
              <a:t>BSE</a:t>
            </a:r>
          </a:p>
          <a:p>
            <a:pPr marL="228600" indent="-228600">
              <a:buFont typeface="+mj-lt"/>
              <a:buAutoNum type="arabicPeriod"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r>
              <a:rPr lang="nl-NL" dirty="0" err="1" smtClean="0"/>
              <a:t>Haptoglobine</a:t>
            </a:r>
            <a:endParaRPr lang="nl-NL" dirty="0" smtClean="0"/>
          </a:p>
          <a:p>
            <a:pPr marL="228600" indent="-228600">
              <a:buFont typeface="+mj-lt"/>
              <a:buAutoNum type="arabicPeriod"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r>
              <a:rPr lang="nl-NL" dirty="0" smtClean="0"/>
              <a:t>Vitamine B12</a:t>
            </a:r>
          </a:p>
          <a:p>
            <a:pPr marL="228600" indent="-228600">
              <a:buFont typeface="+mj-lt"/>
              <a:buAutoNum type="arabicPeriod"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r>
              <a:rPr lang="nl-NL" dirty="0" err="1" smtClean="0"/>
              <a:t>Coombs</a:t>
            </a:r>
            <a:r>
              <a:rPr lang="nl-NL" dirty="0" smtClean="0"/>
              <a:t> </a:t>
            </a:r>
            <a:r>
              <a:rPr lang="nl-NL" dirty="0" smtClean="0"/>
              <a:t>test</a:t>
            </a:r>
          </a:p>
          <a:p>
            <a:pPr marL="228600" indent="-228600">
              <a:buFont typeface="+mj-lt"/>
              <a:buAutoNum type="arabicPeriod"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huisartsenbijeenkomst 2e casus - </a:t>
            </a:r>
            <a:r>
              <a:rPr lang="nl-NL" dirty="0" err="1">
                <a:hlinkClick r:id="rId2"/>
              </a:rPr>
              <a:t>Mentimeter</a:t>
            </a:r>
            <a:endParaRPr lang="nl-NL" dirty="0" smtClean="0"/>
          </a:p>
          <a:p>
            <a:pPr marL="228600" indent="-228600">
              <a:buFont typeface="+mj-lt"/>
              <a:buAutoNum type="arabicPeriod"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629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Disclosures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472165"/>
              </p:ext>
            </p:extLst>
          </p:nvPr>
        </p:nvGraphicFramePr>
        <p:xfrm>
          <a:off x="457200" y="2214563"/>
          <a:ext cx="8229600" cy="2473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48199755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187398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0" dirty="0" smtClean="0"/>
                        <a:t>Potentiele belangenverstrengeling</a:t>
                      </a:r>
                      <a:endParaRPr lang="nl-N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 smtClean="0"/>
                        <a:t>Geen</a:t>
                      </a:r>
                      <a:endParaRPr lang="nl-N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86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Voor bijeenkomst mogelijke potentiele relevante relaties met bedrijven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Geen 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293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/>
                        <a:t>Sponsoring of onderzoeksgeld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/>
                        <a:t>Honorarium</a:t>
                      </a:r>
                      <a:r>
                        <a:rPr lang="nl-NL" baseline="0" dirty="0" smtClean="0"/>
                        <a:t> of andere financiële vergoeding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baseline="0" dirty="0" smtClean="0"/>
                        <a:t>Aandeelhouder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baseline="0" dirty="0" smtClean="0"/>
                        <a:t>Andere relaties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Nee</a:t>
                      </a:r>
                    </a:p>
                    <a:p>
                      <a:r>
                        <a:rPr lang="nl-NL" dirty="0" smtClean="0"/>
                        <a:t>Nee</a:t>
                      </a:r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Nee</a:t>
                      </a:r>
                    </a:p>
                    <a:p>
                      <a:r>
                        <a:rPr lang="nl-NL" dirty="0" smtClean="0"/>
                        <a:t>Nee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681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090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casus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752482"/>
              </p:ext>
            </p:extLst>
          </p:nvPr>
        </p:nvGraphicFramePr>
        <p:xfrm>
          <a:off x="2843212" y="2473960"/>
          <a:ext cx="3457575" cy="2226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388">
                  <a:extLst>
                    <a:ext uri="{9D8B030D-6E8A-4147-A177-3AD203B41FA5}">
                      <a16:colId xmlns:a16="http://schemas.microsoft.com/office/drawing/2014/main" val="2913908146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36444828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Bepaling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Patient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124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Vitamine</a:t>
                      </a:r>
                      <a:r>
                        <a:rPr lang="nl-NL" baseline="0" dirty="0" smtClean="0"/>
                        <a:t> B12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&lt;37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321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Foliumzuur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nl-NL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983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LDH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2"/>
                          </a:solidFill>
                        </a:rPr>
                        <a:t>4025</a:t>
                      </a:r>
                      <a:endParaRPr lang="nl-NL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473514"/>
                  </a:ext>
                </a:extLst>
              </a:tr>
              <a:tr h="371793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Haptoglobine</a:t>
                      </a:r>
                      <a:r>
                        <a:rPr lang="nl-NL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&lt;0.15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163140"/>
                  </a:ext>
                </a:extLst>
              </a:tr>
              <a:tr h="371793">
                <a:tc>
                  <a:txBody>
                    <a:bodyPr/>
                    <a:lstStyle/>
                    <a:p>
                      <a:r>
                        <a:rPr lang="nl-NL" dirty="0" smtClean="0"/>
                        <a:t>BSE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nl-NL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909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081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casus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Diagnose: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anemie door </a:t>
            </a:r>
            <a:r>
              <a:rPr lang="nl-NL" dirty="0" smtClean="0"/>
              <a:t>vitamine B12 gebrek</a:t>
            </a:r>
            <a:endParaRPr lang="nl-NL" dirty="0"/>
          </a:p>
          <a:p>
            <a:pPr marL="0" indent="0">
              <a:buNone/>
            </a:pPr>
            <a:r>
              <a:rPr lang="nl-NL" dirty="0" err="1"/>
              <a:t>Obv</a:t>
            </a:r>
            <a:r>
              <a:rPr lang="nl-NL" dirty="0"/>
              <a:t> verlaagd </a:t>
            </a:r>
            <a:r>
              <a:rPr lang="nl-NL" dirty="0" err="1"/>
              <a:t>Hb</a:t>
            </a:r>
            <a:r>
              <a:rPr lang="nl-NL" dirty="0"/>
              <a:t>, </a:t>
            </a:r>
            <a:r>
              <a:rPr lang="nl-NL" dirty="0" smtClean="0"/>
              <a:t>verhoogd MCV, verlaagd </a:t>
            </a:r>
            <a:r>
              <a:rPr lang="nl-NL" dirty="0" err="1" smtClean="0"/>
              <a:t>reticulocyten</a:t>
            </a:r>
            <a:r>
              <a:rPr lang="nl-NL" dirty="0" smtClean="0"/>
              <a:t> en verlaagd vitB12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0309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vitB12/FZ gebrek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Vitamine B12 (Voeding van dierlijke afkomst en opname in distale ileum, als B12 in de maag aan </a:t>
            </a:r>
            <a:r>
              <a:rPr lang="nl-NL" dirty="0" err="1" smtClean="0"/>
              <a:t>intrinsic</a:t>
            </a:r>
            <a:r>
              <a:rPr lang="nl-NL" dirty="0" smtClean="0"/>
              <a:t> factor bindt)</a:t>
            </a:r>
          </a:p>
          <a:p>
            <a:pPr marL="0" indent="0">
              <a:buNone/>
            </a:pPr>
            <a:r>
              <a:rPr lang="nl-NL" dirty="0" smtClean="0"/>
              <a:t>Foliumzuur (lever, asperges, volkoren en peulvruchten. Opname in dunne darm)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Pernicieuze anemie: auto-immuun gemedieerde atrofische gastritis</a:t>
            </a:r>
          </a:p>
          <a:p>
            <a:pPr lvl="1"/>
            <a:r>
              <a:rPr lang="nl-NL" dirty="0" smtClean="0"/>
              <a:t>Antistoffen tegen pariëtale cellen maagwand</a:t>
            </a:r>
          </a:p>
          <a:p>
            <a:pPr lvl="1"/>
            <a:r>
              <a:rPr lang="nl-NL" dirty="0" smtClean="0"/>
              <a:t>Antistoffen tegen </a:t>
            </a:r>
            <a:r>
              <a:rPr lang="nl-NL" dirty="0" err="1" smtClean="0"/>
              <a:t>intrinsic</a:t>
            </a:r>
            <a:r>
              <a:rPr lang="nl-NL" dirty="0" smtClean="0"/>
              <a:t> factor</a:t>
            </a:r>
          </a:p>
          <a:p>
            <a:endParaRPr lang="nl-NL" dirty="0"/>
          </a:p>
          <a:p>
            <a:r>
              <a:rPr lang="nl-NL" dirty="0" smtClean="0"/>
              <a:t>(sub)totale maagresectie</a:t>
            </a:r>
          </a:p>
          <a:p>
            <a:r>
              <a:rPr lang="nl-NL" dirty="0" smtClean="0"/>
              <a:t>Aandoeningen dunne darm (</a:t>
            </a:r>
            <a:r>
              <a:rPr lang="nl-NL" dirty="0" err="1" smtClean="0"/>
              <a:t>Crohn</a:t>
            </a:r>
            <a:r>
              <a:rPr lang="nl-NL" dirty="0" smtClean="0"/>
              <a:t>)</a:t>
            </a:r>
          </a:p>
          <a:p>
            <a:r>
              <a:rPr lang="nl-NL" dirty="0" smtClean="0"/>
              <a:t>Veganisme</a:t>
            </a:r>
          </a:p>
          <a:p>
            <a:r>
              <a:rPr lang="nl-NL" dirty="0" smtClean="0"/>
              <a:t>Alcoholisme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363" y="3567113"/>
            <a:ext cx="4993302" cy="312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25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behandeling B12/FZ deficiëntie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Gezonde voeding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Hydroxocobalamine</a:t>
            </a:r>
            <a:r>
              <a:rPr lang="nl-NL" dirty="0" smtClean="0"/>
              <a:t> 1000ug intramusculair</a:t>
            </a:r>
          </a:p>
          <a:p>
            <a:pPr>
              <a:buFontTx/>
              <a:buChar char="-"/>
            </a:pPr>
            <a:r>
              <a:rPr lang="nl-NL" dirty="0" smtClean="0"/>
              <a:t>oplaaddosering: 10 injecties met interval van 3dagen</a:t>
            </a:r>
          </a:p>
          <a:p>
            <a:pPr>
              <a:buFontTx/>
              <a:buChar char="-"/>
            </a:pPr>
            <a:r>
              <a:rPr lang="nl-NL" dirty="0" smtClean="0"/>
              <a:t>Onderhoudsdosering: 1000ug iedere 2 maanden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Cyanocobalamine</a:t>
            </a:r>
            <a:r>
              <a:rPr lang="nl-NL" dirty="0" smtClean="0"/>
              <a:t> 1mg oraal is even effectief. Wordt echter niet vergoed.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Controleer </a:t>
            </a:r>
            <a:r>
              <a:rPr lang="nl-NL" dirty="0" err="1" smtClean="0"/>
              <a:t>Hb</a:t>
            </a:r>
            <a:r>
              <a:rPr lang="nl-NL" dirty="0" smtClean="0"/>
              <a:t> gehalte 4 weken na starten van behandeling (te verwachte stijging 10%)</a:t>
            </a:r>
          </a:p>
          <a:p>
            <a:pPr marL="0" indent="0">
              <a:buNone/>
            </a:pPr>
            <a:r>
              <a:rPr lang="nl-NL" dirty="0" smtClean="0"/>
              <a:t>Controleer </a:t>
            </a:r>
            <a:r>
              <a:rPr lang="nl-NL" dirty="0" err="1" smtClean="0"/>
              <a:t>Hb</a:t>
            </a:r>
            <a:r>
              <a:rPr lang="nl-NL" dirty="0" smtClean="0"/>
              <a:t> gehalte 8 weken na starten van behandeling</a:t>
            </a:r>
          </a:p>
          <a:p>
            <a:pPr marL="0" indent="0">
              <a:buNone/>
            </a:pPr>
            <a:r>
              <a:rPr lang="nl-NL" dirty="0" smtClean="0"/>
              <a:t>Na normalisatie </a:t>
            </a:r>
            <a:r>
              <a:rPr lang="nl-NL" dirty="0" err="1" smtClean="0"/>
              <a:t>Hb</a:t>
            </a:r>
            <a:r>
              <a:rPr lang="nl-NL" dirty="0" smtClean="0"/>
              <a:t> gehalte behandeling 6-12 weken continueren, mits de oorzaak van deficiëntie is weggenomen</a:t>
            </a:r>
          </a:p>
          <a:p>
            <a:pPr marL="0" indent="0">
              <a:buNone/>
            </a:pPr>
            <a:r>
              <a:rPr lang="nl-NL" dirty="0" smtClean="0"/>
              <a:t>Behandeling voor onbepaalde tijd continueren bij onherstelbare oorzaak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Foliumzuur 1x daags 0.5mg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Controleer </a:t>
            </a:r>
            <a:r>
              <a:rPr lang="nl-NL" dirty="0" err="1" smtClean="0"/>
              <a:t>Hb</a:t>
            </a:r>
            <a:r>
              <a:rPr lang="nl-NL" dirty="0" smtClean="0"/>
              <a:t> gehalte 4 weken na starten van behandeling (te verwachte stijging 10%)</a:t>
            </a:r>
          </a:p>
          <a:p>
            <a:pPr marL="0" indent="0">
              <a:buNone/>
            </a:pPr>
            <a:r>
              <a:rPr lang="nl-NL" dirty="0" smtClean="0"/>
              <a:t>Controleer </a:t>
            </a:r>
            <a:r>
              <a:rPr lang="nl-NL" dirty="0" err="1" smtClean="0"/>
              <a:t>Hb</a:t>
            </a:r>
            <a:r>
              <a:rPr lang="nl-NL" dirty="0" smtClean="0"/>
              <a:t> gehalte 8 weken na starten van behandeling</a:t>
            </a:r>
          </a:p>
          <a:p>
            <a:pPr marL="0" indent="0">
              <a:buNone/>
            </a:pPr>
            <a:r>
              <a:rPr lang="nl-NL" dirty="0" smtClean="0"/>
              <a:t>Na normalisatie </a:t>
            </a:r>
            <a:r>
              <a:rPr lang="nl-NL" dirty="0" err="1" smtClean="0"/>
              <a:t>Hb</a:t>
            </a:r>
            <a:r>
              <a:rPr lang="nl-NL" dirty="0" smtClean="0"/>
              <a:t> gehalte behandeling 6-12 weken continueren, mits oorzaak deficiëntie is weggenomen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1113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casus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48-jarige man met reumatoïde artritis, door reumatoloog naar internist verwezen </a:t>
            </a:r>
            <a:r>
              <a:rPr lang="nl-NL" dirty="0" err="1" smtClean="0"/>
              <a:t>ivm</a:t>
            </a:r>
            <a:r>
              <a:rPr lang="nl-NL" dirty="0" smtClean="0"/>
              <a:t> afwijkend bloedbeeld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289566"/>
              </p:ext>
            </p:extLst>
          </p:nvPr>
        </p:nvGraphicFramePr>
        <p:xfrm>
          <a:off x="2843212" y="2473960"/>
          <a:ext cx="3457575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388">
                  <a:extLst>
                    <a:ext uri="{9D8B030D-6E8A-4147-A177-3AD203B41FA5}">
                      <a16:colId xmlns:a16="http://schemas.microsoft.com/office/drawing/2014/main" val="2913908146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36444828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Bepaling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Patient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124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Leucocyten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8.2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321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Trombocyten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478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983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Hb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6.3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473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MCV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74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163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Reticulocyten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12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641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BSE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EF4630"/>
                          </a:solidFill>
                        </a:rPr>
                        <a:t>72</a:t>
                      </a:r>
                      <a:endParaRPr lang="nl-NL" dirty="0">
                        <a:solidFill>
                          <a:srgbClr val="EF463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889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Ferritine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EF4630"/>
                          </a:solidFill>
                        </a:rPr>
                        <a:t>345</a:t>
                      </a:r>
                      <a:endParaRPr lang="nl-NL" dirty="0">
                        <a:solidFill>
                          <a:srgbClr val="EF463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30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Ijzer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3.6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124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Transferrine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1.2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631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Ijzerverzadiging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440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458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casus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Wat is uw waarschijnlijkheidsdiagnose?</a:t>
            </a:r>
          </a:p>
          <a:p>
            <a:pPr marL="0" indent="0">
              <a:buNone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r>
              <a:rPr lang="nl-NL" dirty="0"/>
              <a:t>Anemie bij chronische ziekte</a:t>
            </a:r>
          </a:p>
          <a:p>
            <a:pPr marL="228600" indent="-228600">
              <a:buFont typeface="+mj-lt"/>
              <a:buAutoNum type="arabicPeriod"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r>
              <a:rPr lang="nl-NL" dirty="0"/>
              <a:t>Anemie door ijzergebrek</a:t>
            </a:r>
          </a:p>
          <a:p>
            <a:pPr marL="228600" indent="-228600">
              <a:buFont typeface="+mj-lt"/>
              <a:buAutoNum type="arabicPeriod"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r>
              <a:rPr lang="nl-NL" dirty="0"/>
              <a:t>Anemie bij </a:t>
            </a:r>
            <a:r>
              <a:rPr lang="nl-NL" dirty="0" err="1"/>
              <a:t>myelodysplastisch</a:t>
            </a:r>
            <a:r>
              <a:rPr lang="nl-NL" dirty="0"/>
              <a:t> dyndroom</a:t>
            </a:r>
          </a:p>
          <a:p>
            <a:pPr marL="228600" indent="-228600">
              <a:buFont typeface="+mj-lt"/>
              <a:buAutoNum type="arabicPeriod"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r>
              <a:rPr lang="nl-NL" dirty="0"/>
              <a:t>Hemolytische anemie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74369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casus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Diagnose: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anemie door </a:t>
            </a:r>
            <a:r>
              <a:rPr lang="nl-NL" dirty="0" smtClean="0"/>
              <a:t>chronische ziekte</a:t>
            </a:r>
            <a:endParaRPr lang="nl-NL" dirty="0"/>
          </a:p>
          <a:p>
            <a:pPr marL="0" indent="0">
              <a:buNone/>
            </a:pPr>
            <a:r>
              <a:rPr lang="nl-NL" dirty="0" err="1"/>
              <a:t>Obv</a:t>
            </a:r>
            <a:r>
              <a:rPr lang="nl-NL" dirty="0"/>
              <a:t> verlaagd </a:t>
            </a:r>
            <a:r>
              <a:rPr lang="nl-NL" dirty="0" err="1"/>
              <a:t>Hb</a:t>
            </a:r>
            <a:r>
              <a:rPr lang="nl-NL" dirty="0"/>
              <a:t>, </a:t>
            </a:r>
            <a:r>
              <a:rPr lang="nl-NL" dirty="0" smtClean="0"/>
              <a:t>verhoogde BSE en verhoogde </a:t>
            </a:r>
            <a:r>
              <a:rPr lang="nl-NL" dirty="0" err="1" smtClean="0"/>
              <a:t>ferritine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1005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chronische ziekte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Normocytaire</a:t>
            </a:r>
            <a:r>
              <a:rPr lang="nl-NL" dirty="0" smtClean="0"/>
              <a:t> of </a:t>
            </a:r>
            <a:r>
              <a:rPr lang="nl-NL" dirty="0" err="1" smtClean="0"/>
              <a:t>microcytaire</a:t>
            </a:r>
            <a:r>
              <a:rPr lang="nl-NL" dirty="0" smtClean="0"/>
              <a:t> anemie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Oorzaak is multifactorieel</a:t>
            </a:r>
          </a:p>
          <a:p>
            <a:pPr>
              <a:buFontTx/>
              <a:buChar char="-"/>
            </a:pPr>
            <a:r>
              <a:rPr lang="nl-NL" dirty="0" smtClean="0"/>
              <a:t>afwijkende </a:t>
            </a:r>
            <a:r>
              <a:rPr lang="nl-NL" dirty="0"/>
              <a:t>erytropoëse door </a:t>
            </a:r>
            <a:r>
              <a:rPr lang="nl-NL" dirty="0" smtClean="0"/>
              <a:t>gestoorde inbouw van ijzer en verkorte </a:t>
            </a:r>
            <a:r>
              <a:rPr lang="nl-NL" dirty="0"/>
              <a:t>levensduur van </a:t>
            </a:r>
            <a:r>
              <a:rPr lang="nl-NL" dirty="0" smtClean="0"/>
              <a:t>erytrocyten</a:t>
            </a:r>
          </a:p>
          <a:p>
            <a:pPr>
              <a:buFontTx/>
              <a:buChar char="-"/>
            </a:pPr>
            <a:r>
              <a:rPr lang="nl-NL" dirty="0"/>
              <a:t>v</a:t>
            </a:r>
            <a:r>
              <a:rPr lang="nl-NL" dirty="0" smtClean="0"/>
              <a:t>rijkomende </a:t>
            </a:r>
            <a:r>
              <a:rPr lang="nl-NL" dirty="0"/>
              <a:t>cytokines zorgen </a:t>
            </a:r>
            <a:r>
              <a:rPr lang="nl-NL" dirty="0" smtClean="0"/>
              <a:t>voor:</a:t>
            </a:r>
          </a:p>
          <a:p>
            <a:pPr lvl="1">
              <a:buFontTx/>
              <a:buChar char="-"/>
            </a:pPr>
            <a:r>
              <a:rPr lang="nl-NL" dirty="0" smtClean="0"/>
              <a:t>verstoring </a:t>
            </a:r>
            <a:r>
              <a:rPr lang="nl-NL" dirty="0"/>
              <a:t>van </a:t>
            </a:r>
            <a:r>
              <a:rPr lang="nl-NL" dirty="0" smtClean="0"/>
              <a:t>ijzerhomeostase</a:t>
            </a:r>
          </a:p>
          <a:p>
            <a:pPr lvl="1">
              <a:buFontTx/>
              <a:buChar char="-"/>
            </a:pPr>
            <a:r>
              <a:rPr lang="nl-NL" dirty="0" smtClean="0"/>
              <a:t>remming </a:t>
            </a:r>
            <a:r>
              <a:rPr lang="nl-NL" dirty="0"/>
              <a:t>van proliferatie van </a:t>
            </a:r>
            <a:r>
              <a:rPr lang="nl-NL" dirty="0" err="1"/>
              <a:t>erytroïde</a:t>
            </a:r>
            <a:r>
              <a:rPr lang="nl-NL" dirty="0"/>
              <a:t> </a:t>
            </a:r>
            <a:r>
              <a:rPr lang="nl-NL" dirty="0" smtClean="0"/>
              <a:t>precursors</a:t>
            </a:r>
          </a:p>
          <a:p>
            <a:pPr lvl="1">
              <a:buFontTx/>
              <a:buChar char="-"/>
            </a:pPr>
            <a:r>
              <a:rPr lang="nl-NL" dirty="0" smtClean="0"/>
              <a:t>afname </a:t>
            </a:r>
            <a:r>
              <a:rPr lang="nl-NL" dirty="0"/>
              <a:t>van de productie en activiteit van </a:t>
            </a:r>
            <a:r>
              <a:rPr lang="nl-NL" dirty="0" err="1"/>
              <a:t>erytropoëtine</a:t>
            </a:r>
            <a:r>
              <a:rPr lang="nl-NL" dirty="0"/>
              <a:t> (EPO</a:t>
            </a:r>
            <a:r>
              <a:rPr lang="nl-NL" dirty="0" smtClean="0"/>
              <a:t>)</a:t>
            </a:r>
          </a:p>
          <a:p>
            <a:pPr lvl="1"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Belangrijkste aandoeningen waarbij anemie van chronische ziekte kan voorkomen</a:t>
            </a:r>
          </a:p>
          <a:p>
            <a:pPr>
              <a:buFontTx/>
              <a:buChar char="-"/>
            </a:pPr>
            <a:r>
              <a:rPr lang="nl-NL" dirty="0" smtClean="0"/>
              <a:t>Chronische inflammatoire aandoeningen (RA)</a:t>
            </a:r>
          </a:p>
          <a:p>
            <a:pPr>
              <a:buFontTx/>
              <a:buChar char="-"/>
            </a:pPr>
            <a:r>
              <a:rPr lang="nl-NL" dirty="0" smtClean="0"/>
              <a:t>Chronische infectieziekten</a:t>
            </a:r>
          </a:p>
          <a:p>
            <a:pPr>
              <a:buFontTx/>
              <a:buChar char="-"/>
            </a:pPr>
            <a:r>
              <a:rPr lang="nl-NL" dirty="0" smtClean="0"/>
              <a:t>Maligniteit</a:t>
            </a:r>
          </a:p>
          <a:p>
            <a:pPr>
              <a:buFontTx/>
              <a:buChar char="-"/>
            </a:pPr>
            <a:r>
              <a:rPr lang="nl-NL" dirty="0" smtClean="0"/>
              <a:t>Chronische nierziekte, chronische leverziekte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47746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ijzergebrek en chronische ziekte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12421"/>
            <a:ext cx="8276816" cy="285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218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verwijzing naar 2</a:t>
            </a:r>
            <a:r>
              <a:rPr lang="nl-NL" baseline="30000" dirty="0" smtClean="0"/>
              <a:t>e</a:t>
            </a:r>
            <a:r>
              <a:rPr lang="nl-NL" dirty="0" smtClean="0"/>
              <a:t> lijn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Criteria voor verwijzing</a:t>
            </a:r>
          </a:p>
          <a:p>
            <a:pPr>
              <a:buFontTx/>
              <a:buChar char="-"/>
            </a:pPr>
            <a:r>
              <a:rPr lang="nl-NL" dirty="0" smtClean="0"/>
              <a:t>Ernstige symptomatische anemie, waarvoor bloedtransfusie noodzakelijk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Vermoeden hemolytische anemie of maligniteit</a:t>
            </a:r>
          </a:p>
          <a:p>
            <a:pPr>
              <a:buFontTx/>
              <a:buChar char="-"/>
            </a:pPr>
            <a:r>
              <a:rPr lang="nl-NL" dirty="0" smtClean="0"/>
              <a:t>Anemie van chronische ziekte</a:t>
            </a:r>
          </a:p>
          <a:p>
            <a:pPr>
              <a:buFontTx/>
              <a:buChar char="-"/>
            </a:pPr>
            <a:r>
              <a:rPr lang="nl-NL" dirty="0" smtClean="0"/>
              <a:t>Uitblijven herstel anemie, ondanks adequate suppletietherapie</a:t>
            </a:r>
          </a:p>
          <a:p>
            <a:pPr>
              <a:buFontTx/>
              <a:buChar char="-"/>
            </a:pPr>
            <a:r>
              <a:rPr lang="nl-NL" dirty="0" err="1"/>
              <a:t>P</a:t>
            </a:r>
            <a:r>
              <a:rPr lang="nl-NL" dirty="0" err="1" smtClean="0"/>
              <a:t>atient</a:t>
            </a:r>
            <a:r>
              <a:rPr lang="nl-NL" dirty="0" smtClean="0"/>
              <a:t> &gt;50jr met ijzergebreksanemie ter uitsluiting maligniteit maagdarmkanaal</a:t>
            </a:r>
          </a:p>
          <a:p>
            <a:pPr lvl="1">
              <a:buFontTx/>
              <a:buChar char="-"/>
            </a:pPr>
            <a:r>
              <a:rPr lang="nl-NL" dirty="0"/>
              <a:t>Maligniteit onderste tractus 8,9% en bovenste tractus 2,0% </a:t>
            </a:r>
          </a:p>
          <a:p>
            <a:pPr lvl="1">
              <a:buFontTx/>
              <a:buChar char="-"/>
            </a:pPr>
            <a:r>
              <a:rPr lang="nl-NL" dirty="0" smtClean="0"/>
              <a:t>(</a:t>
            </a:r>
            <a:r>
              <a:rPr lang="nl-NL" dirty="0"/>
              <a:t>premenopauzale vrouwen: Maligniteit onderste tractus 0,9% en bovenste 0,2</a:t>
            </a:r>
            <a:r>
              <a:rPr lang="nl-NL" dirty="0" smtClean="0"/>
              <a:t>%)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387" y="1925638"/>
            <a:ext cx="522922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63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referentiewaardes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Licht verlaagd </a:t>
            </a:r>
            <a:r>
              <a:rPr lang="nl-NL" dirty="0" err="1" smtClean="0"/>
              <a:t>Hb</a:t>
            </a:r>
            <a:r>
              <a:rPr lang="nl-NL" dirty="0" smtClean="0"/>
              <a:t> met normaal MCV hoeft niet afwijkend te zijn. Door toegenomen plasmavolume (graviditeit, </a:t>
            </a:r>
            <a:r>
              <a:rPr lang="nl-NL" dirty="0" err="1" smtClean="0"/>
              <a:t>decompensatio</a:t>
            </a:r>
            <a:r>
              <a:rPr lang="nl-NL" dirty="0" smtClean="0"/>
              <a:t> cordis of levercirrose) kan </a:t>
            </a:r>
            <a:r>
              <a:rPr lang="nl-NL" dirty="0" err="1" smtClean="0"/>
              <a:t>Hb</a:t>
            </a:r>
            <a:r>
              <a:rPr lang="nl-NL" dirty="0" smtClean="0"/>
              <a:t> licht verlaagd zijn door verdunning</a:t>
            </a:r>
          </a:p>
          <a:p>
            <a:pPr>
              <a:buFontTx/>
              <a:buChar char="-"/>
            </a:pPr>
            <a:r>
              <a:rPr lang="nl-NL" dirty="0" smtClean="0"/>
              <a:t>Door afgenomen plasmavolume (diuretica of uitdroging) kan er toch sprake van anemie zijn bij normaal </a:t>
            </a:r>
            <a:r>
              <a:rPr lang="nl-NL" dirty="0" err="1" smtClean="0"/>
              <a:t>Hb</a:t>
            </a:r>
            <a:r>
              <a:rPr lang="nl-NL" dirty="0" smtClean="0"/>
              <a:t> gehalte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3" y="1239503"/>
            <a:ext cx="3014663" cy="318962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0837" y="2023100"/>
            <a:ext cx="3270200" cy="162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2218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Zorgdomein verwijzingen</a:t>
            </a:r>
            <a:endParaRPr lang="nl-NL" dirty="0"/>
          </a:p>
        </p:txBody>
      </p:sp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680168"/>
              </p:ext>
            </p:extLst>
          </p:nvPr>
        </p:nvGraphicFramePr>
        <p:xfrm>
          <a:off x="1164432" y="1371600"/>
          <a:ext cx="6815136" cy="4737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44370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take home </a:t>
            </a:r>
            <a:r>
              <a:rPr lang="nl-NL" dirty="0" err="1" smtClean="0"/>
              <a:t>messages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Bij </a:t>
            </a:r>
            <a:r>
              <a:rPr lang="nl-NL" dirty="0" smtClean="0"/>
              <a:t>verdenking </a:t>
            </a:r>
            <a:r>
              <a:rPr lang="nl-NL" dirty="0"/>
              <a:t>op ijzergebreksanemie dienen in eerste instantie </a:t>
            </a:r>
            <a:r>
              <a:rPr lang="nl-NL" dirty="0" err="1" smtClean="0"/>
              <a:t>Hb</a:t>
            </a:r>
            <a:r>
              <a:rPr lang="nl-NL" dirty="0" smtClean="0"/>
              <a:t>, MCV en </a:t>
            </a:r>
            <a:r>
              <a:rPr lang="nl-NL" dirty="0"/>
              <a:t>het </a:t>
            </a:r>
            <a:r>
              <a:rPr lang="nl-NL" dirty="0" err="1"/>
              <a:t>serumferritine</a:t>
            </a:r>
            <a:r>
              <a:rPr lang="nl-NL" dirty="0"/>
              <a:t> te worden aangevraagd. Andere ijzerparameters zoals serumijzer, transferrine en transferrineverzadiging zijn in feite overbodig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Ferritine</a:t>
            </a:r>
            <a:r>
              <a:rPr lang="nl-NL" dirty="0" smtClean="0"/>
              <a:t> &lt;15ug/L </a:t>
            </a:r>
            <a:r>
              <a:rPr lang="nl-NL" dirty="0"/>
              <a:t>wijst op ijzergebrek, &gt;100ug/L sluit ijzergebrek </a:t>
            </a:r>
            <a:r>
              <a:rPr lang="nl-NL" dirty="0" smtClean="0"/>
              <a:t>uit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Orale suppletie heeft de voorkeur. </a:t>
            </a:r>
          </a:p>
          <a:p>
            <a:pPr marL="0" indent="0">
              <a:buNone/>
            </a:pPr>
            <a:r>
              <a:rPr lang="nl-NL" dirty="0" smtClean="0"/>
              <a:t>Parenterale suppletie alleen op indicatie, in 2</a:t>
            </a:r>
            <a:r>
              <a:rPr lang="nl-NL" baseline="30000" dirty="0" smtClean="0"/>
              <a:t>e</a:t>
            </a:r>
            <a:r>
              <a:rPr lang="nl-NL" dirty="0" smtClean="0"/>
              <a:t> lijn.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Geen indicatie voor aanvullende endoscopie bij vrouwen&lt;50jr met menstrueel bloedverlies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Bij vitamine B12 deficiëntie wordt aanvullende diagnostiek naar atrofische gastritis niet aanbevolen omdat dit geen consequenties heeft voor het beleid.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96204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Referenties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NHG standaard anemie</a:t>
            </a:r>
          </a:p>
          <a:p>
            <a:r>
              <a:rPr lang="nl-NL" dirty="0" smtClean="0"/>
              <a:t>Farmacotherapeutisch kompas</a:t>
            </a:r>
          </a:p>
          <a:p>
            <a:r>
              <a:rPr lang="nl-NL" dirty="0"/>
              <a:t>NED TIJDSCHR GENEESKD. </a:t>
            </a:r>
            <a:r>
              <a:rPr lang="nl-NL" dirty="0" smtClean="0"/>
              <a:t>2011;155:A2940</a:t>
            </a:r>
          </a:p>
          <a:p>
            <a:r>
              <a:rPr lang="nl-NL" dirty="0" smtClean="0"/>
              <a:t>European </a:t>
            </a:r>
            <a:r>
              <a:rPr lang="nl-NL" dirty="0" err="1" smtClean="0"/>
              <a:t>Medicines</a:t>
            </a:r>
            <a:r>
              <a:rPr lang="nl-NL" dirty="0" smtClean="0"/>
              <a:t> Agency</a:t>
            </a:r>
          </a:p>
          <a:p>
            <a:r>
              <a:rPr lang="nl-NL" dirty="0" err="1" smtClean="0"/>
              <a:t>Gastroenterology</a:t>
            </a:r>
            <a:r>
              <a:rPr lang="nl-NL" dirty="0" smtClean="0"/>
              <a:t> 2020;159:1085-1094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4071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casus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68-jarige vrouw, door huisarts naar internist verwezen </a:t>
            </a:r>
            <a:r>
              <a:rPr lang="nl-NL" dirty="0" err="1" smtClean="0"/>
              <a:t>ivm</a:t>
            </a:r>
            <a:r>
              <a:rPr lang="nl-NL" dirty="0" smtClean="0"/>
              <a:t> vermoeidheidsklachten.</a:t>
            </a:r>
          </a:p>
          <a:p>
            <a:pPr marL="0" indent="0">
              <a:buNone/>
            </a:pPr>
            <a:r>
              <a:rPr lang="nl-NL" dirty="0" smtClean="0"/>
              <a:t>Normale eetlust, geen buikklachten. Normaal lichamelijk onderzoek</a:t>
            </a:r>
          </a:p>
          <a:p>
            <a:pPr marL="0" indent="0">
              <a:buNone/>
            </a:pPr>
            <a:r>
              <a:rPr lang="nl-NL" dirty="0" smtClean="0"/>
              <a:t>Negatieve </a:t>
            </a:r>
            <a:r>
              <a:rPr lang="nl-NL" dirty="0" err="1" smtClean="0"/>
              <a:t>iFOBT</a:t>
            </a:r>
            <a:endParaRPr lang="nl-NL" dirty="0" smtClean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998733"/>
              </p:ext>
            </p:extLst>
          </p:nvPr>
        </p:nvGraphicFramePr>
        <p:xfrm>
          <a:off x="2843212" y="2473960"/>
          <a:ext cx="3457575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388">
                  <a:extLst>
                    <a:ext uri="{9D8B030D-6E8A-4147-A177-3AD203B41FA5}">
                      <a16:colId xmlns:a16="http://schemas.microsoft.com/office/drawing/2014/main" val="2913908146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36444828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Bepaling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Patient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124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Leucocyten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7.8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321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Trombocyten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380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983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Hb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6.2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473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MCV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82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163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Reticulocyten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641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BSE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889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Ferritine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30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Ijzer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124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Transferrine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3.7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631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Ijzerverzadiging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440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54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casus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is uw waarschijnlijkheidsdiagnose?</a:t>
            </a:r>
          </a:p>
          <a:p>
            <a:pPr marL="0" indent="0">
              <a:buNone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r>
              <a:rPr lang="nl-NL" dirty="0" smtClean="0"/>
              <a:t>Anemie bij chronische ziekte</a:t>
            </a:r>
          </a:p>
          <a:p>
            <a:pPr marL="228600" indent="-228600">
              <a:buFont typeface="+mj-lt"/>
              <a:buAutoNum type="arabicPeriod"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r>
              <a:rPr lang="nl-NL" dirty="0" smtClean="0"/>
              <a:t>Anemie door ijzergebrek</a:t>
            </a:r>
          </a:p>
          <a:p>
            <a:pPr marL="228600" indent="-228600">
              <a:buFont typeface="+mj-lt"/>
              <a:buAutoNum type="arabicPeriod"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r>
              <a:rPr lang="nl-NL" dirty="0" smtClean="0"/>
              <a:t>Anemie bij </a:t>
            </a:r>
            <a:r>
              <a:rPr lang="nl-NL" dirty="0" err="1" smtClean="0"/>
              <a:t>myelodysplastisch</a:t>
            </a:r>
            <a:r>
              <a:rPr lang="nl-NL" dirty="0" smtClean="0"/>
              <a:t> dyndroom</a:t>
            </a:r>
          </a:p>
          <a:p>
            <a:pPr marL="228600" indent="-228600">
              <a:buFont typeface="+mj-lt"/>
              <a:buAutoNum type="arabicPeriod"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r>
              <a:rPr lang="nl-NL" dirty="0" smtClean="0"/>
              <a:t>Hemolytische </a:t>
            </a:r>
            <a:r>
              <a:rPr lang="nl-NL" dirty="0" smtClean="0"/>
              <a:t>anemie</a:t>
            </a:r>
          </a:p>
          <a:p>
            <a:pPr marL="228600" indent="-228600">
              <a:buFont typeface="+mj-lt"/>
              <a:buAutoNum type="arabicPeriod"/>
            </a:pPr>
            <a:endParaRPr lang="nl-NL" dirty="0"/>
          </a:p>
          <a:p>
            <a:pPr marL="228600" indent="-228600">
              <a:buFont typeface="+mj-lt"/>
              <a:buAutoNum type="arabicPeriod"/>
            </a:pPr>
            <a:endParaRPr lang="nl-NL" dirty="0" smtClean="0"/>
          </a:p>
          <a:p>
            <a:pPr marL="0" indent="0">
              <a:buNone/>
            </a:pPr>
            <a:r>
              <a:rPr lang="nl-NL" dirty="0">
                <a:hlinkClick r:id="rId2"/>
              </a:rPr>
              <a:t>huisartsenbijeenkomst 1e casus - </a:t>
            </a:r>
            <a:r>
              <a:rPr lang="nl-NL" dirty="0" err="1">
                <a:hlinkClick r:id="rId2"/>
              </a:rPr>
              <a:t>Mentimeter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615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casus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Diagnose: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anemie door ijzergebrek</a:t>
            </a:r>
          </a:p>
          <a:p>
            <a:pPr marL="0" indent="0">
              <a:buNone/>
            </a:pPr>
            <a:r>
              <a:rPr lang="nl-NL" dirty="0" err="1" smtClean="0"/>
              <a:t>Obv</a:t>
            </a:r>
            <a:r>
              <a:rPr lang="nl-NL" dirty="0" smtClean="0"/>
              <a:t> verlaagd </a:t>
            </a:r>
            <a:r>
              <a:rPr lang="nl-NL" dirty="0" err="1" smtClean="0"/>
              <a:t>Hb</a:t>
            </a:r>
            <a:r>
              <a:rPr lang="nl-NL" dirty="0" smtClean="0"/>
              <a:t>, verlaagd MCV en verlaagd </a:t>
            </a:r>
            <a:r>
              <a:rPr lang="nl-NL" dirty="0" err="1" smtClean="0"/>
              <a:t>ferritine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2102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incidentie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 de huisartsenpraktijk:</a:t>
            </a:r>
          </a:p>
          <a:p>
            <a:pPr marL="0" indent="0">
              <a:buNone/>
            </a:pPr>
            <a:r>
              <a:rPr lang="nl-NL" dirty="0" smtClean="0"/>
              <a:t>8,6 patiënten per 1000 patiënten per jaar</a:t>
            </a:r>
          </a:p>
          <a:p>
            <a:pPr>
              <a:buFontTx/>
              <a:buChar char="-"/>
            </a:pPr>
            <a:r>
              <a:rPr lang="nl-NL" dirty="0" smtClean="0"/>
              <a:t>4,3 per 1000 patiënten per jaar </a:t>
            </a:r>
            <a:r>
              <a:rPr lang="nl-NL" dirty="0" err="1" smtClean="0"/>
              <a:t>ferriprieve</a:t>
            </a:r>
            <a:r>
              <a:rPr lang="nl-NL" dirty="0" smtClean="0"/>
              <a:t> anemie</a:t>
            </a:r>
          </a:p>
          <a:p>
            <a:pPr lvl="1">
              <a:buFontTx/>
              <a:buChar char="-"/>
            </a:pPr>
            <a:r>
              <a:rPr lang="nl-NL" dirty="0" smtClean="0"/>
              <a:t>4x zoveel vrouwen dan mannen in leeftijdscategorie 15-50jr: hevig menstrueel bloedverlies of verhoogde ijzerbehoefte tijdens zwangerschap</a:t>
            </a:r>
          </a:p>
          <a:p>
            <a:pPr>
              <a:buFontTx/>
              <a:buChar char="-"/>
            </a:pPr>
            <a:r>
              <a:rPr lang="nl-NL" dirty="0" smtClean="0"/>
              <a:t>Na ijzergebrek is anemie van chronische ziekte (ACD) meest voorkomende oorzaak</a:t>
            </a:r>
          </a:p>
          <a:p>
            <a:pPr>
              <a:buFontTx/>
              <a:buChar char="-"/>
            </a:pPr>
            <a:r>
              <a:rPr lang="nl-NL" dirty="0" smtClean="0"/>
              <a:t>1,8 per 1000 patiënten per jaar vitamine B12 of foliumzuur deficiëntie</a:t>
            </a:r>
          </a:p>
          <a:p>
            <a:pPr lvl="1">
              <a:buFontTx/>
              <a:buChar char="-"/>
            </a:pPr>
            <a:r>
              <a:rPr lang="nl-NL" dirty="0" smtClean="0"/>
              <a:t>Ouderen</a:t>
            </a:r>
          </a:p>
          <a:p>
            <a:pPr lvl="1">
              <a:buFontTx/>
              <a:buChar char="-"/>
            </a:pPr>
            <a:r>
              <a:rPr lang="nl-NL" dirty="0" smtClean="0"/>
              <a:t>Atrofische gastritis</a:t>
            </a:r>
          </a:p>
          <a:p>
            <a:pPr lvl="1">
              <a:buFontTx/>
              <a:buChar char="-"/>
            </a:pPr>
            <a:r>
              <a:rPr lang="nl-NL" dirty="0" smtClean="0"/>
              <a:t>Onevenwichtig voedingspatroon (veganisten, alcoholisten)</a:t>
            </a:r>
          </a:p>
          <a:p>
            <a:pPr lvl="2">
              <a:buFontTx/>
              <a:buChar char="-"/>
            </a:pPr>
            <a:endParaRPr lang="nl-NL" dirty="0" smtClean="0"/>
          </a:p>
          <a:p>
            <a:pPr lvl="2"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Op oudere leeftijd</a:t>
            </a:r>
          </a:p>
          <a:p>
            <a:pPr lvl="1">
              <a:buFontTx/>
              <a:buChar char="-"/>
            </a:pPr>
            <a:r>
              <a:rPr lang="nl-NL" dirty="0" err="1" smtClean="0"/>
              <a:t>Ijzergebrek</a:t>
            </a:r>
            <a:endParaRPr lang="nl-NL" dirty="0" smtClean="0"/>
          </a:p>
          <a:p>
            <a:pPr lvl="1">
              <a:buFontTx/>
              <a:buChar char="-"/>
            </a:pPr>
            <a:r>
              <a:rPr lang="nl-NL" dirty="0" smtClean="0"/>
              <a:t>Chronische ziekte</a:t>
            </a:r>
          </a:p>
          <a:p>
            <a:pPr lvl="1">
              <a:buFontTx/>
              <a:buChar char="-"/>
            </a:pPr>
            <a:r>
              <a:rPr lang="nl-NL" dirty="0" smtClean="0"/>
              <a:t>Vitamine B12 of </a:t>
            </a:r>
            <a:r>
              <a:rPr lang="nl-NL" dirty="0" err="1" smtClean="0"/>
              <a:t>foliumzuuur</a:t>
            </a:r>
            <a:r>
              <a:rPr lang="nl-NL" dirty="0" smtClean="0"/>
              <a:t> deficiëntie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4214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oorzaak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Verlies </a:t>
            </a:r>
          </a:p>
          <a:p>
            <a:pPr lvl="1"/>
            <a:r>
              <a:rPr lang="nl-NL" dirty="0" smtClean="0"/>
              <a:t>Verwondingen, operaties</a:t>
            </a:r>
          </a:p>
          <a:p>
            <a:pPr lvl="1"/>
            <a:r>
              <a:rPr lang="nl-NL" dirty="0" smtClean="0"/>
              <a:t>Gastro-intestinaal, urogenitaal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/>
              <a:t>G</a:t>
            </a:r>
            <a:r>
              <a:rPr lang="nl-NL" dirty="0" smtClean="0"/>
              <a:t>estoorde aanmaak</a:t>
            </a:r>
          </a:p>
          <a:p>
            <a:pPr lvl="1"/>
            <a:r>
              <a:rPr lang="nl-NL" dirty="0" smtClean="0"/>
              <a:t>Tekort aan bouwstenen</a:t>
            </a:r>
          </a:p>
          <a:p>
            <a:pPr lvl="1"/>
            <a:r>
              <a:rPr lang="nl-NL" dirty="0" smtClean="0"/>
              <a:t>Beenmergaandoeningen </a:t>
            </a:r>
          </a:p>
          <a:p>
            <a:pPr lvl="2"/>
            <a:endParaRPr lang="nl-NL" dirty="0" smtClean="0"/>
          </a:p>
          <a:p>
            <a:r>
              <a:rPr lang="nl-NL" dirty="0" smtClean="0"/>
              <a:t>Verhoogde afbraak</a:t>
            </a:r>
          </a:p>
          <a:p>
            <a:pPr lvl="1"/>
            <a:r>
              <a:rPr lang="nl-NL" dirty="0" smtClean="0"/>
              <a:t>Erfelijke aandoeningen</a:t>
            </a:r>
          </a:p>
          <a:p>
            <a:pPr lvl="2"/>
            <a:r>
              <a:rPr lang="nl-NL" dirty="0" smtClean="0"/>
              <a:t>Fout in hemoglobineketen: </a:t>
            </a:r>
            <a:r>
              <a:rPr lang="nl-NL" dirty="0" err="1" smtClean="0"/>
              <a:t>thalassemie</a:t>
            </a:r>
            <a:r>
              <a:rPr lang="nl-NL" dirty="0" smtClean="0"/>
              <a:t>, sikkelcelanemie</a:t>
            </a:r>
          </a:p>
          <a:p>
            <a:pPr lvl="3"/>
            <a:r>
              <a:rPr lang="nl-NL" dirty="0" smtClean="0"/>
              <a:t>Dragerschap: soms lichte anemie, zonder klachten, gaat niet over in ernstigere vorm, ijzersuppletie heeft geen zin</a:t>
            </a:r>
          </a:p>
          <a:p>
            <a:pPr lvl="3"/>
            <a:r>
              <a:rPr lang="nl-NL" dirty="0" smtClean="0"/>
              <a:t>Screening op dragerschap bij partner van patiënt bij actieve kinderwens</a:t>
            </a:r>
          </a:p>
          <a:p>
            <a:pPr lvl="2"/>
            <a:r>
              <a:rPr lang="nl-NL" dirty="0" smtClean="0"/>
              <a:t>Fout in enzymen: G6PD deficiëntie, PK deficiëntie</a:t>
            </a:r>
          </a:p>
          <a:p>
            <a:pPr lvl="2"/>
            <a:r>
              <a:rPr lang="nl-NL" dirty="0" smtClean="0"/>
              <a:t>Fout in erytrocytenmembraan: </a:t>
            </a:r>
            <a:r>
              <a:rPr lang="nl-NL" dirty="0" err="1" smtClean="0"/>
              <a:t>sferocytose</a:t>
            </a:r>
            <a:r>
              <a:rPr lang="nl-NL" dirty="0" smtClean="0"/>
              <a:t>, </a:t>
            </a:r>
            <a:r>
              <a:rPr lang="nl-NL" dirty="0" err="1" smtClean="0"/>
              <a:t>elliptocytose</a:t>
            </a:r>
            <a:r>
              <a:rPr lang="nl-NL" dirty="0" smtClean="0"/>
              <a:t> </a:t>
            </a:r>
          </a:p>
          <a:p>
            <a:pPr lvl="1"/>
            <a:r>
              <a:rPr lang="nl-NL" dirty="0" smtClean="0"/>
              <a:t>Verworven aandoeningen</a:t>
            </a:r>
          </a:p>
          <a:p>
            <a:pPr lvl="2"/>
            <a:r>
              <a:rPr lang="nl-NL" dirty="0" smtClean="0"/>
              <a:t>Auto-immuun </a:t>
            </a:r>
            <a:r>
              <a:rPr lang="nl-NL" dirty="0" err="1" smtClean="0"/>
              <a:t>hemoyse</a:t>
            </a:r>
            <a:endParaRPr lang="nl-NL" dirty="0" smtClean="0"/>
          </a:p>
          <a:p>
            <a:pPr lvl="2"/>
            <a:r>
              <a:rPr lang="nl-NL" dirty="0" smtClean="0"/>
              <a:t>Hemolyse door mechanische kunstkleppen</a:t>
            </a:r>
          </a:p>
          <a:p>
            <a:pPr lvl="2"/>
            <a:r>
              <a:rPr lang="nl-NL" dirty="0" smtClean="0"/>
              <a:t>Toxisch: </a:t>
            </a:r>
            <a:r>
              <a:rPr lang="nl-NL" dirty="0" err="1" smtClean="0"/>
              <a:t>clostridia</a:t>
            </a:r>
            <a:r>
              <a:rPr lang="nl-NL" dirty="0" smtClean="0"/>
              <a:t> bacteriën </a:t>
            </a:r>
          </a:p>
          <a:p>
            <a:pPr lvl="2"/>
            <a:r>
              <a:rPr lang="nl-NL" dirty="0" smtClean="0"/>
              <a:t>Infectie: malaria</a:t>
            </a:r>
          </a:p>
          <a:p>
            <a:pPr lvl="2"/>
            <a:r>
              <a:rPr lang="nl-NL" dirty="0" smtClean="0"/>
              <a:t>Paroxysmale nachtelijke </a:t>
            </a:r>
            <a:r>
              <a:rPr lang="nl-NL" dirty="0" err="1" smtClean="0"/>
              <a:t>hemoglobinurie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7931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Anemie – oorzaak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Gestoorde aanmaak</a:t>
            </a:r>
          </a:p>
          <a:p>
            <a:pPr>
              <a:buFontTx/>
              <a:buChar char="-"/>
            </a:pPr>
            <a:r>
              <a:rPr lang="nl-NL" dirty="0" smtClean="0"/>
              <a:t>Tekort aan bouwstenen: chronisch bloedverlies, malabsorptie, maagresectie, zwangerschap/lactatie, veganisme, alcoholisme, chronische </a:t>
            </a:r>
            <a:r>
              <a:rPr lang="nl-NL" dirty="0" err="1" smtClean="0"/>
              <a:t>nierinsufficientie</a:t>
            </a:r>
            <a:endParaRPr lang="nl-NL" dirty="0" smtClean="0"/>
          </a:p>
          <a:p>
            <a:pPr lvl="1">
              <a:buFontTx/>
              <a:buChar char="-"/>
            </a:pPr>
            <a:r>
              <a:rPr lang="nl-NL" dirty="0" err="1" smtClean="0"/>
              <a:t>Ijzergebrek</a:t>
            </a:r>
            <a:endParaRPr lang="nl-NL" dirty="0" smtClean="0"/>
          </a:p>
          <a:p>
            <a:pPr lvl="1">
              <a:buFontTx/>
              <a:buChar char="-"/>
            </a:pPr>
            <a:r>
              <a:rPr lang="nl-NL" dirty="0" smtClean="0"/>
              <a:t>Vitamine B12 </a:t>
            </a:r>
            <a:r>
              <a:rPr lang="nl-NL" dirty="0" err="1" smtClean="0"/>
              <a:t>deficientie</a:t>
            </a:r>
            <a:endParaRPr lang="nl-NL" dirty="0" smtClean="0"/>
          </a:p>
          <a:p>
            <a:pPr lvl="1">
              <a:buFontTx/>
              <a:buChar char="-"/>
            </a:pPr>
            <a:r>
              <a:rPr lang="nl-NL" dirty="0" smtClean="0"/>
              <a:t>Foliumzuur </a:t>
            </a:r>
            <a:r>
              <a:rPr lang="nl-NL" dirty="0" err="1" smtClean="0"/>
              <a:t>deficientie</a:t>
            </a:r>
            <a:endParaRPr lang="nl-NL" dirty="0" smtClean="0"/>
          </a:p>
          <a:p>
            <a:pPr lvl="1">
              <a:buFontTx/>
              <a:buChar char="-"/>
            </a:pPr>
            <a:r>
              <a:rPr lang="nl-NL" dirty="0" smtClean="0"/>
              <a:t>EPO tekort</a:t>
            </a:r>
          </a:p>
          <a:p>
            <a:pPr>
              <a:buFontTx/>
              <a:buChar char="-"/>
            </a:pPr>
            <a:r>
              <a:rPr lang="nl-NL" dirty="0" smtClean="0"/>
              <a:t>Beenmergaandoeningen</a:t>
            </a:r>
          </a:p>
          <a:p>
            <a:pPr lvl="1">
              <a:buFontTx/>
              <a:buChar char="-"/>
            </a:pPr>
            <a:r>
              <a:rPr lang="nl-NL" dirty="0" smtClean="0"/>
              <a:t>Leukemie</a:t>
            </a:r>
          </a:p>
          <a:p>
            <a:pPr lvl="1">
              <a:buFontTx/>
              <a:buChar char="-"/>
            </a:pPr>
            <a:r>
              <a:rPr lang="nl-NL" dirty="0" smtClean="0"/>
              <a:t>Multipel myeloom</a:t>
            </a:r>
          </a:p>
          <a:p>
            <a:pPr lvl="1">
              <a:buFontTx/>
              <a:buChar char="-"/>
            </a:pPr>
            <a:r>
              <a:rPr lang="nl-NL" dirty="0" smtClean="0"/>
              <a:t>Metastasen </a:t>
            </a:r>
          </a:p>
          <a:p>
            <a:pPr lvl="1">
              <a:buFontTx/>
              <a:buChar char="-"/>
            </a:pPr>
            <a:r>
              <a:rPr lang="nl-NL" dirty="0" err="1" smtClean="0"/>
              <a:t>Myelodysplasie</a:t>
            </a:r>
            <a:endParaRPr lang="nl-NL" dirty="0" smtClean="0"/>
          </a:p>
          <a:p>
            <a:pPr lvl="1">
              <a:buFontTx/>
              <a:buChar char="-"/>
            </a:pPr>
            <a:r>
              <a:rPr lang="nl-NL" dirty="0" smtClean="0"/>
              <a:t>Aplastische anemie, pure red </a:t>
            </a:r>
            <a:r>
              <a:rPr lang="nl-NL" dirty="0" err="1" smtClean="0"/>
              <a:t>cell</a:t>
            </a:r>
            <a:r>
              <a:rPr lang="nl-NL" dirty="0" smtClean="0"/>
              <a:t> </a:t>
            </a:r>
            <a:r>
              <a:rPr lang="nl-NL" dirty="0" err="1" smtClean="0"/>
              <a:t>aplasia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Anemie van chronische ziekte</a:t>
            </a:r>
          </a:p>
        </p:txBody>
      </p:sp>
    </p:spTree>
    <p:extLst>
      <p:ext uri="{BB962C8B-B14F-4D97-AF65-F5344CB8AC3E}">
        <p14:creationId xmlns:p14="http://schemas.microsoft.com/office/powerpoint/2010/main" val="3793795784"/>
      </p:ext>
    </p:extLst>
  </p:cSld>
  <p:clrMapOvr>
    <a:masterClrMapping/>
  </p:clrMapOvr>
</p:sld>
</file>

<file path=ppt/theme/theme1.xml><?xml version="1.0" encoding="utf-8"?>
<a:theme xmlns:a="http://schemas.openxmlformats.org/drawingml/2006/main" name="Rapportage sjabloon">
  <a:themeElements>
    <a:clrScheme name="Bravis Thema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F26A51"/>
      </a:accent1>
      <a:accent2>
        <a:srgbClr val="E11F27"/>
      </a:accent2>
      <a:accent3>
        <a:srgbClr val="F68F78"/>
      </a:accent3>
      <a:accent4>
        <a:srgbClr val="F8A692"/>
      </a:accent4>
      <a:accent5>
        <a:srgbClr val="FCD3C9"/>
      </a:accent5>
      <a:accent6>
        <a:srgbClr val="F79646"/>
      </a:accent6>
      <a:hlink>
        <a:srgbClr val="F26A51"/>
      </a:hlink>
      <a:folHlink>
        <a:srgbClr val="F8A692"/>
      </a:folHlink>
    </a:clrScheme>
    <a:fontScheme name="Bravi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Rapportage sjabloon</Template>
  <TotalTime>1023</TotalTime>
  <Words>1630</Words>
  <Application>Microsoft Office PowerPoint</Application>
  <PresentationFormat>Diavoorstelling (4:3)</PresentationFormat>
  <Paragraphs>464</Paragraphs>
  <Slides>32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32</vt:i4>
      </vt:variant>
    </vt:vector>
  </HeadingPairs>
  <TitlesOfParts>
    <vt:vector size="39" baseType="lpstr">
      <vt:lpstr>ＭＳ Ｐゴシック</vt:lpstr>
      <vt:lpstr>Arial</vt:lpstr>
      <vt:lpstr>Arial Black</vt:lpstr>
      <vt:lpstr>Calibri</vt:lpstr>
      <vt:lpstr>Source Sans Pro</vt:lpstr>
      <vt:lpstr>Verdana</vt:lpstr>
      <vt:lpstr>Rapportage sjabloon</vt:lpstr>
      <vt:lpstr>  Anemie</vt:lpstr>
      <vt:lpstr>Disclosures</vt:lpstr>
      <vt:lpstr>Anemie – referentiewaardes </vt:lpstr>
      <vt:lpstr>Anemie – casus </vt:lpstr>
      <vt:lpstr>Anemie – casus </vt:lpstr>
      <vt:lpstr>Anemie – casus </vt:lpstr>
      <vt:lpstr>Anemie – incidentie </vt:lpstr>
      <vt:lpstr>Anemie – oorzaak </vt:lpstr>
      <vt:lpstr>Anemie – oorzaak </vt:lpstr>
      <vt:lpstr>Anemie - diagnostiek</vt:lpstr>
      <vt:lpstr>Anemie – diagnostiek </vt:lpstr>
      <vt:lpstr>Anemie – diagnostiek </vt:lpstr>
      <vt:lpstr>Anemie – diagnostiek </vt:lpstr>
      <vt:lpstr>Anemie – ijzergebrek </vt:lpstr>
      <vt:lpstr>Anemie – behandeling ijzergebrek</vt:lpstr>
      <vt:lpstr>Anemie – behandeling ijzergebrek</vt:lpstr>
      <vt:lpstr>Anemie – casus </vt:lpstr>
      <vt:lpstr>Anemie – casus </vt:lpstr>
      <vt:lpstr>Anemie – casus </vt:lpstr>
      <vt:lpstr>Anemie – casus </vt:lpstr>
      <vt:lpstr>Anemie – casus </vt:lpstr>
      <vt:lpstr>Anemie – vitB12/FZ gebrek</vt:lpstr>
      <vt:lpstr>Anemie – behandeling B12/FZ deficiëntie </vt:lpstr>
      <vt:lpstr>Anemie – casus </vt:lpstr>
      <vt:lpstr>Anemie – casus </vt:lpstr>
      <vt:lpstr>Anemie – casus </vt:lpstr>
      <vt:lpstr>Anemie – chronische ziekte</vt:lpstr>
      <vt:lpstr>Anemie – ijzergebrek en chronische ziekte</vt:lpstr>
      <vt:lpstr>Anemie – verwijzing naar 2e lijn</vt:lpstr>
      <vt:lpstr>Zorgdomein verwijzingen</vt:lpstr>
      <vt:lpstr>Anemie – take home messages</vt:lpstr>
      <vt:lpstr>Referenties</vt:lpstr>
    </vt:vector>
  </TitlesOfParts>
  <Company>Bravis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Onderwerp</dc:title>
  <dc:creator>Nicole de Graauw</dc:creator>
  <cp:lastModifiedBy>Nicole de Graauw</cp:lastModifiedBy>
  <cp:revision>122</cp:revision>
  <dcterms:created xsi:type="dcterms:W3CDTF">2021-02-15T18:39:02Z</dcterms:created>
  <dcterms:modified xsi:type="dcterms:W3CDTF">2021-02-22T20:18:52Z</dcterms:modified>
</cp:coreProperties>
</file>