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5" r:id="rId2"/>
    <p:sldId id="313" r:id="rId3"/>
    <p:sldId id="298" r:id="rId4"/>
    <p:sldId id="299" r:id="rId5"/>
    <p:sldId id="300" r:id="rId6"/>
    <p:sldId id="301" r:id="rId7"/>
    <p:sldId id="302" r:id="rId8"/>
    <p:sldId id="303" r:id="rId9"/>
    <p:sldId id="317" r:id="rId10"/>
    <p:sldId id="315" r:id="rId11"/>
    <p:sldId id="304" r:id="rId12"/>
    <p:sldId id="305" r:id="rId13"/>
    <p:sldId id="306" r:id="rId14"/>
    <p:sldId id="307" r:id="rId15"/>
    <p:sldId id="318" r:id="rId16"/>
    <p:sldId id="314" r:id="rId17"/>
    <p:sldId id="309" r:id="rId18"/>
    <p:sldId id="319" r:id="rId19"/>
    <p:sldId id="321" r:id="rId20"/>
    <p:sldId id="323" r:id="rId21"/>
    <p:sldId id="311" r:id="rId22"/>
    <p:sldId id="312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</p:sldIdLst>
  <p:sldSz cx="9144000" cy="5143500" type="screen16x9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630"/>
    <a:srgbClr val="F15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46" autoAdjust="0"/>
  </p:normalViewPr>
  <p:slideViewPr>
    <p:cSldViewPr snapToGrid="0" snapToObjects="1">
      <p:cViewPr varScale="1">
        <p:scale>
          <a:sx n="88" d="100"/>
          <a:sy n="88" d="100"/>
        </p:scale>
        <p:origin x="67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8744A6-05D4-4F63-B227-4B1FADEDF76A}" type="datetime1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2C8B09-CD61-466C-AC6C-399A0FAA6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-10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-103" charset="0"/>
              </a:defRPr>
            </a:lvl1pPr>
          </a:lstStyle>
          <a:p>
            <a:pPr>
              <a:defRPr/>
            </a:pPr>
            <a:fld id="{24D33A16-1035-42E8-9785-CB5E1FE54649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-10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-103" charset="0"/>
              </a:defRPr>
            </a:lvl1pPr>
          </a:lstStyle>
          <a:p>
            <a:pPr>
              <a:defRPr/>
            </a:pPr>
            <a:fld id="{CEB08996-7AD9-4B6D-B8A7-AF61A59C38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ＭＳ Ｐゴシック" pitchFamily="-10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08996-7AD9-4B6D-B8A7-AF61A59C385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20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34637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21F8-1922-460A-93E6-AA4724DC9A12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4087-2966-41EB-AC72-DEB55A3D7A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AECEA-204D-476C-A9E6-5152958890F9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6F1E-C3A6-4A45-88C4-BAABC014EC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14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F572-DFA4-43E7-A358-D82A98AEBBA5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BFEF-3232-4F8B-A4FF-9A9F59E999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16A1-F81D-4EB9-A554-B62D41155969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4CA2-E594-4074-AE9C-515D4625EE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2E0D-C741-444C-AD49-1873EF6C3439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C6D1-9C42-49C6-9A61-549E2008C4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0403-1489-4B00-B225-F2CD8EE21685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8F70-F07E-42A7-991E-0181B536EA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0BDE-E9FD-4BD5-B3F7-9A9DACE7BE44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6701-628B-41B7-AE26-F0F8D61C9F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FF53-53B4-4487-9601-06DA7D3CCBE4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A8DC-84A3-488E-82F8-BE900A3DA1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8FF0-C542-4CF6-9A56-E1EB4E6FFF3F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B586-55EF-46A3-925D-12FA2B0EAD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F519-7626-44E4-84C8-61ECD28F3A8A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C63D-0B0C-4E2C-855A-B6CEE17DC1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-103" charset="0"/>
              </a:defRPr>
            </a:lvl1pPr>
          </a:lstStyle>
          <a:p>
            <a:pPr>
              <a:defRPr/>
            </a:pPr>
            <a:fld id="{E6CD8699-BB8C-4DD4-9C00-9440B1569868}" type="datetime1">
              <a:rPr lang="nl-NL"/>
              <a:pPr>
                <a:defRPr/>
              </a:pPr>
              <a:t>23-2-2021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-10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-103" charset="0"/>
              </a:defRPr>
            </a:lvl1pPr>
          </a:lstStyle>
          <a:p>
            <a:pPr>
              <a:defRPr/>
            </a:pPr>
            <a:fld id="{A833D356-76E6-4127-A567-D81DCD94B9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4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EF4630"/>
          </a:solidFill>
          <a:latin typeface="Museo 700"/>
          <a:ea typeface="Museo 700"/>
          <a:cs typeface="Museo 70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EF4630"/>
          </a:solidFill>
          <a:latin typeface="Museo 700"/>
          <a:ea typeface="Museo 700"/>
          <a:cs typeface="Museo 70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ource Sans Pro"/>
          <a:ea typeface="Source Sans Pro"/>
          <a:cs typeface="Source Sans Pro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ource Sans Pro"/>
          <a:ea typeface="Source Sans Pro"/>
          <a:cs typeface="Source Sans Pro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ource Sans Pro"/>
          <a:ea typeface="Source Sans Pro"/>
          <a:cs typeface="Source Sans Pro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Source Sans Pro"/>
          <a:ea typeface="Source Sans Pro"/>
          <a:cs typeface="Source Sans Pro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Source Sans Pro"/>
          <a:ea typeface="Source Sans Pro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%3A%2F%2Fdx.doi.org%2F10.1016%2Fj.ejrnm.2016.08.02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i.org/10.1210/jc.2018-02808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Museo 700" pitchFamily="-103" charset="0"/>
                <a:ea typeface="Museo 700" pitchFamily="-103" charset="0"/>
                <a:cs typeface="Museo 700" pitchFamily="-103" charset="0"/>
              </a:rPr>
              <a:t>Diagnostiek en behandeling van schildklierafwijkingen</a:t>
            </a:r>
          </a:p>
        </p:txBody>
      </p:sp>
      <p:sp>
        <p:nvSpPr>
          <p:cNvPr id="3075" name="Subtitel 2"/>
          <p:cNvSpPr>
            <a:spLocks noGrp="1"/>
          </p:cNvSpPr>
          <p:nvPr>
            <p:ph type="subTitle" idx="1"/>
          </p:nvPr>
        </p:nvSpPr>
        <p:spPr>
          <a:xfrm>
            <a:off x="1371600" y="3254828"/>
            <a:ext cx="6400800" cy="1126675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>
                <a:solidFill>
                  <a:srgbClr val="898989"/>
                </a:solidFill>
                <a:latin typeface="Source Sans Pro" pitchFamily="-103" charset="0"/>
                <a:ea typeface="Source Sans Pro" pitchFamily="-103" charset="0"/>
                <a:cs typeface="Source Sans Pro" pitchFamily="-103" charset="0"/>
              </a:rPr>
              <a:t>23-2-2021</a:t>
            </a:r>
          </a:p>
          <a:p>
            <a:r>
              <a:rPr lang="nl-NL" dirty="0" smtClean="0">
                <a:solidFill>
                  <a:srgbClr val="898989"/>
                </a:solidFill>
                <a:latin typeface="Source Sans Pro" pitchFamily="-103" charset="0"/>
                <a:ea typeface="Source Sans Pro" pitchFamily="-103" charset="0"/>
                <a:cs typeface="Source Sans Pro" pitchFamily="-103" charset="0"/>
              </a:rPr>
              <a:t>Michiel Stegenga</a:t>
            </a:r>
          </a:p>
          <a:p>
            <a:r>
              <a:rPr lang="nl-NL" dirty="0" smtClean="0">
                <a:solidFill>
                  <a:srgbClr val="898989"/>
                </a:solidFill>
                <a:latin typeface="Source Sans Pro" pitchFamily="-103" charset="0"/>
                <a:ea typeface="Source Sans Pro" pitchFamily="-103" charset="0"/>
                <a:cs typeface="Source Sans Pro" pitchFamily="-103" charset="0"/>
              </a:rPr>
              <a:t>Internist-endocrinoloog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Huidige richtlijn </a:t>
            </a:r>
            <a:r>
              <a:rPr lang="nl-NL" dirty="0" err="1" smtClean="0"/>
              <a:t>mbt</a:t>
            </a:r>
            <a:r>
              <a:rPr lang="nl-NL" dirty="0" smtClean="0"/>
              <a:t> cytologie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Er wordt geadviseerd FNAC te verrichten bij een </a:t>
            </a:r>
            <a:r>
              <a:rPr lang="nl-NL" sz="2000" b="1" dirty="0"/>
              <a:t>palpabele </a:t>
            </a:r>
            <a:r>
              <a:rPr lang="nl-NL" sz="2000" b="1" dirty="0" smtClean="0"/>
              <a:t>nodus</a:t>
            </a:r>
            <a:r>
              <a:rPr lang="nl-NL" sz="2000" dirty="0" smtClean="0"/>
              <a:t>.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 smtClean="0"/>
          </a:p>
          <a:p>
            <a:r>
              <a:rPr lang="nl-NL" sz="2000" dirty="0" smtClean="0"/>
              <a:t>Er wordt geadviseerd om … </a:t>
            </a:r>
            <a:r>
              <a:rPr lang="nl-NL" sz="2000" b="1" dirty="0" smtClean="0"/>
              <a:t>geen gebruik te maken van echografische kenmerken </a:t>
            </a:r>
            <a:r>
              <a:rPr lang="nl-NL" sz="2000" dirty="0" smtClean="0"/>
              <a:t>… om wel of niet een FNAC te doen, met uitzondering van de simpele (ongecompliceerde) cyste.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Het heeft de voorkeur om </a:t>
            </a:r>
            <a:r>
              <a:rPr lang="nl-NL" sz="2000" b="1" dirty="0" smtClean="0"/>
              <a:t>in het echoverslag echografische kenmerken te beschrijven.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46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Echografie: TI-RADS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Systematische beschrijving </a:t>
            </a:r>
            <a:r>
              <a:rPr lang="nl-NL" dirty="0" err="1" smtClean="0"/>
              <a:t>schildkliernodi</a:t>
            </a:r>
            <a:endParaRPr lang="nl-NL" dirty="0" smtClean="0"/>
          </a:p>
          <a:p>
            <a:r>
              <a:rPr lang="nl-NL" dirty="0" smtClean="0"/>
              <a:t>Losse kenmerken nauwelijks onderscheidend </a:t>
            </a:r>
            <a:r>
              <a:rPr lang="nl-NL" dirty="0" err="1" smtClean="0"/>
              <a:t>mbt</a:t>
            </a:r>
            <a:r>
              <a:rPr lang="nl-NL" dirty="0" smtClean="0"/>
              <a:t> kans maligniteit</a:t>
            </a:r>
          </a:p>
          <a:p>
            <a:r>
              <a:rPr lang="nl-NL" dirty="0" smtClean="0"/>
              <a:t>Puntensysteem</a:t>
            </a:r>
          </a:p>
          <a:p>
            <a:r>
              <a:rPr lang="nl-NL" dirty="0" smtClean="0"/>
              <a:t>Doel: beter voorspellen kans maligniteit</a:t>
            </a:r>
            <a:br>
              <a:rPr lang="nl-NL" dirty="0" smtClean="0"/>
            </a:br>
            <a:r>
              <a:rPr lang="nl-NL" dirty="0" smtClean="0">
                <a:sym typeface="Wingdings" panose="05000000000000000000" pitchFamily="2" charset="2"/>
              </a:rPr>
              <a:t> Minder FNA?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ACR-TIRADS </a:t>
            </a:r>
            <a:r>
              <a:rPr lang="nl-NL" dirty="0" err="1" smtClean="0">
                <a:sym typeface="Wingdings" panose="05000000000000000000" pitchFamily="2" charset="2"/>
              </a:rPr>
              <a:t>vs</a:t>
            </a:r>
            <a:r>
              <a:rPr lang="nl-NL" dirty="0" smtClean="0">
                <a:sym typeface="Wingdings" panose="05000000000000000000" pitchFamily="2" charset="2"/>
              </a:rPr>
              <a:t> EU-TIRADS </a:t>
            </a:r>
            <a:r>
              <a:rPr lang="nl-NL" dirty="0" err="1" smtClean="0">
                <a:sym typeface="Wingdings" panose="05000000000000000000" pitchFamily="2" charset="2"/>
              </a:rPr>
              <a:t>vs</a:t>
            </a:r>
            <a:r>
              <a:rPr lang="nl-NL" dirty="0" smtClean="0">
                <a:sym typeface="Wingdings" panose="05000000000000000000" pitchFamily="2" charset="2"/>
              </a:rPr>
              <a:t> Koreaanse (Kwak) TIRADS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76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iradscalculator.com/wp-content/uploads/2017/05/TIRADS-2017-Flow-Ch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8"/>
          <a:stretch/>
        </p:blipFill>
        <p:spPr bwMode="auto">
          <a:xfrm>
            <a:off x="199674" y="273844"/>
            <a:ext cx="8762878" cy="4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7183758" y="1982392"/>
            <a:ext cx="1778794" cy="621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99674" y="1003696"/>
            <a:ext cx="1778794" cy="8822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3621723" y="1174798"/>
            <a:ext cx="1778794" cy="621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6211" t="49792" r="53946" b="17291"/>
          <a:stretch/>
        </p:blipFill>
        <p:spPr>
          <a:xfrm>
            <a:off x="567929" y="1071482"/>
            <a:ext cx="5829300" cy="27089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28650" y="3800390"/>
            <a:ext cx="6043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</a:t>
            </a:r>
            <a:r>
              <a:rPr lang="en-US" dirty="0"/>
              <a:t>The ﬁnal diagnosis was done by FNAC in 273 cases,</a:t>
            </a:r>
          </a:p>
          <a:p>
            <a:r>
              <a:rPr lang="en-US" dirty="0"/>
              <a:t>excisional biopsy in 97 patients and follow-up in 80 cases</a:t>
            </a:r>
            <a:r>
              <a:rPr lang="nl-NL" dirty="0"/>
              <a:t>”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levert het op?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53616" y="4693443"/>
            <a:ext cx="700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/>
              <a:t>Albair</a:t>
            </a:r>
            <a:r>
              <a:rPr lang="nl-NL" sz="1200" dirty="0"/>
              <a:t> </a:t>
            </a:r>
            <a:r>
              <a:rPr lang="nl-NL" sz="1200" dirty="0" err="1"/>
              <a:t>Ashamallah</a:t>
            </a:r>
            <a:r>
              <a:rPr lang="nl-NL" sz="1200" dirty="0"/>
              <a:t> G, EL-</a:t>
            </a:r>
            <a:r>
              <a:rPr lang="nl-NL" sz="1200" dirty="0" err="1"/>
              <a:t>Adalany</a:t>
            </a:r>
            <a:r>
              <a:rPr lang="nl-NL" sz="1200" dirty="0"/>
              <a:t> MA. . Egypt J </a:t>
            </a:r>
            <a:r>
              <a:rPr lang="nl-NL" sz="1200" dirty="0" err="1"/>
              <a:t>Radiol</a:t>
            </a:r>
            <a:r>
              <a:rPr lang="nl-NL" sz="1200" dirty="0"/>
              <a:t> </a:t>
            </a:r>
            <a:r>
              <a:rPr lang="nl-NL" sz="1200" dirty="0" err="1"/>
              <a:t>Nucl</a:t>
            </a:r>
            <a:r>
              <a:rPr lang="nl-NL" sz="1200" dirty="0"/>
              <a:t> </a:t>
            </a:r>
            <a:r>
              <a:rPr lang="nl-NL" sz="1200" dirty="0" err="1"/>
              <a:t>Med</a:t>
            </a:r>
            <a:r>
              <a:rPr lang="nl-NL" sz="1200" dirty="0"/>
              <a:t> (2016), http://dx.doi.org/10.1016/j.</a:t>
            </a:r>
          </a:p>
          <a:p>
            <a:r>
              <a:rPr lang="nl-NL" sz="1200" dirty="0"/>
              <a:t>ejrnm.2016.08.021</a:t>
            </a:r>
          </a:p>
          <a:p>
            <a:r>
              <a:rPr lang="nl-NL" sz="1200" dirty="0">
                <a:hlinkClick r:id="rId3"/>
              </a:rPr>
              <a:t/>
            </a:r>
            <a:br>
              <a:rPr lang="nl-NL" sz="1200" dirty="0">
                <a:hlinkClick r:id="rId3"/>
              </a:rPr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252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levert het op?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66" t="48340" r="27076" b="8647"/>
          <a:stretch/>
        </p:blipFill>
        <p:spPr>
          <a:xfrm>
            <a:off x="1228288" y="1105504"/>
            <a:ext cx="6540541" cy="336291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3673" y="4800600"/>
            <a:ext cx="640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Cawood</a:t>
            </a:r>
            <a:r>
              <a:rPr lang="nl-NL" dirty="0" smtClean="0"/>
              <a:t> TJ. </a:t>
            </a:r>
            <a:r>
              <a:rPr lang="en-US" dirty="0" smtClean="0"/>
              <a:t>Journal of the Endocrine Society. 2020 (4): 1–13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393032" y="3825479"/>
            <a:ext cx="6375797" cy="64294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 toch maar cytologie (?)</a:t>
            </a:r>
            <a:endParaRPr lang="nl-NL" dirty="0"/>
          </a:p>
        </p:txBody>
      </p:sp>
      <p:pic>
        <p:nvPicPr>
          <p:cNvPr id="4098" name="Picture 2" descr="Afbeeldingsresultaat voor thyroid F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8271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thyroid F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21" y="1200150"/>
            <a:ext cx="3990558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Cytologie: Bethesda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529432"/>
              </p:ext>
            </p:extLst>
          </p:nvPr>
        </p:nvGraphicFramePr>
        <p:xfrm>
          <a:off x="457200" y="1091290"/>
          <a:ext cx="8229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74284188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050495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32885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  <a:latin typeface="Arial" panose="020B0604020202020204" pitchFamily="34" charset="0"/>
                        </a:rPr>
                        <a:t>Categorie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  <a:latin typeface="Arial" panose="020B0604020202020204" pitchFamily="34" charset="0"/>
                        </a:rPr>
                        <a:t>Risico op maligniteit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  <a:latin typeface="Arial" panose="020B0604020202020204" pitchFamily="34" charset="0"/>
                        </a:rPr>
                        <a:t>Management suggesties</a:t>
                      </a:r>
                      <a:endParaRPr lang="nl-NL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993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1. Niet diagnostisch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1-4%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Herhalen FNAC met echografie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234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2. Benigne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0-3%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Klinische follow-up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64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3. Atypie of folliculaire laesie van onzekere betekenis </a:t>
                      </a:r>
                      <a:r>
                        <a:rPr lang="nl-NL" dirty="0" smtClean="0">
                          <a:effectLst/>
                          <a:latin typeface="Arial" panose="020B0604020202020204" pitchFamily="34" charset="0"/>
                        </a:rPr>
                        <a:t>(‘AUS-FLUS</a:t>
                      </a:r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')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5-15%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Herhalen FNAC met echografie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981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4. Folliculaire neoplasie - verdacht voor folliculaire neoplasie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15-30%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Diagnostische hemithyreoidectomie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939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5. Verdacht voor maligniteit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60-75%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Diagnostische hemi/totale thyreoidectomie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483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6. Maligne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>
                          <a:effectLst/>
                          <a:latin typeface="Arial" panose="020B0604020202020204" pitchFamily="34" charset="0"/>
                        </a:rPr>
                        <a:t>97-99%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  <a:r>
                        <a:rPr lang="nl-NL" dirty="0" err="1">
                          <a:effectLst/>
                          <a:latin typeface="Arial" panose="020B0604020202020204" pitchFamily="34" charset="0"/>
                        </a:rPr>
                        <a:t>thyreoidectomie</a:t>
                      </a:r>
                      <a:endParaRPr lang="nl-NL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56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2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2266" t="19375" r="27696" b="7916"/>
          <a:stretch/>
        </p:blipFill>
        <p:spPr>
          <a:xfrm>
            <a:off x="1275160" y="0"/>
            <a:ext cx="62930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Beleid bij verhoogde kans maligniteit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500" dirty="0" smtClean="0"/>
              <a:t>Diagnostische </a:t>
            </a:r>
            <a:r>
              <a:rPr lang="nl-NL" sz="2500" dirty="0" err="1"/>
              <a:t>hemithyreoidectomie</a:t>
            </a:r>
            <a:r>
              <a:rPr lang="nl-NL" sz="2500" dirty="0"/>
              <a:t> (Bethesda 3,4,5)</a:t>
            </a:r>
          </a:p>
          <a:p>
            <a:r>
              <a:rPr lang="nl-NL" sz="2400" dirty="0"/>
              <a:t>Totale </a:t>
            </a:r>
            <a:r>
              <a:rPr lang="nl-NL" sz="2400" dirty="0" err="1"/>
              <a:t>thyreoidectomie</a:t>
            </a:r>
            <a:r>
              <a:rPr lang="nl-NL" sz="2400" dirty="0"/>
              <a:t> (Bethesda 6, &gt;1 cm)</a:t>
            </a:r>
          </a:p>
          <a:p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Mogelijke complicaties</a:t>
            </a:r>
            <a:endParaRPr lang="nl-NL" sz="2400" dirty="0"/>
          </a:p>
          <a:p>
            <a:r>
              <a:rPr lang="nl-NL" sz="2400" dirty="0"/>
              <a:t>Nabloeding</a:t>
            </a:r>
          </a:p>
          <a:p>
            <a:r>
              <a:rPr lang="nl-NL" sz="2400" dirty="0"/>
              <a:t>Wondinfectie</a:t>
            </a:r>
          </a:p>
          <a:p>
            <a:r>
              <a:rPr lang="nl-NL" sz="2400" dirty="0"/>
              <a:t>N. laryngeus </a:t>
            </a:r>
            <a:r>
              <a:rPr lang="nl-NL" sz="2400" dirty="0" err="1"/>
              <a:t>recurrens</a:t>
            </a:r>
            <a:r>
              <a:rPr lang="nl-NL" sz="2400" dirty="0"/>
              <a:t> parese (tot 13</a:t>
            </a:r>
            <a:r>
              <a:rPr lang="nl-NL" sz="2400" dirty="0" smtClean="0"/>
              <a:t>%)</a:t>
            </a:r>
            <a:endParaRPr lang="nl-NL" sz="2400" dirty="0"/>
          </a:p>
          <a:p>
            <a:r>
              <a:rPr lang="nl-NL" sz="2400" dirty="0" err="1"/>
              <a:t>Hypothyreoidie</a:t>
            </a:r>
            <a:r>
              <a:rPr lang="nl-NL" sz="2400" dirty="0"/>
              <a:t> 25-40</a:t>
            </a:r>
            <a:r>
              <a:rPr lang="nl-NL" sz="2400" dirty="0" smtClean="0"/>
              <a:t>%</a:t>
            </a:r>
          </a:p>
          <a:p>
            <a:r>
              <a:rPr lang="nl-NL" sz="2400" dirty="0" err="1" smtClean="0"/>
              <a:t>Hypoparathyreoidie</a:t>
            </a:r>
            <a:r>
              <a:rPr lang="nl-NL" sz="2400" dirty="0" smtClean="0"/>
              <a:t> (tot 3% bij totale </a:t>
            </a:r>
            <a:r>
              <a:rPr lang="nl-NL" sz="2400" dirty="0" err="1" smtClean="0"/>
              <a:t>thyreoidectomie</a:t>
            </a:r>
            <a:r>
              <a:rPr lang="nl-NL" sz="2400" dirty="0" smtClean="0"/>
              <a:t>)</a:t>
            </a:r>
            <a:endParaRPr lang="nl-NL" sz="2400" dirty="0"/>
          </a:p>
          <a:p>
            <a:pPr lvl="1"/>
            <a:endParaRPr lang="nl-NL" sz="2100" dirty="0"/>
          </a:p>
          <a:p>
            <a:pPr lvl="1"/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42192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Beleid bij schildkliercarcinoom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Multidisciplinaire zorg</a:t>
            </a:r>
          </a:p>
          <a:p>
            <a:pPr lvl="1"/>
            <a:r>
              <a:rPr lang="nl-NL" dirty="0" smtClean="0"/>
              <a:t>Chirurg gespecialiseerd in schildklierchirurgie</a:t>
            </a:r>
          </a:p>
          <a:p>
            <a:pPr lvl="1"/>
            <a:r>
              <a:rPr lang="nl-NL" dirty="0" smtClean="0"/>
              <a:t>Nucleair geneeskundige</a:t>
            </a:r>
          </a:p>
          <a:p>
            <a:pPr lvl="1"/>
            <a:r>
              <a:rPr lang="nl-NL" dirty="0" smtClean="0"/>
              <a:t>Patholoog</a:t>
            </a:r>
          </a:p>
          <a:p>
            <a:pPr lvl="1"/>
            <a:r>
              <a:rPr lang="nl-NL" dirty="0" smtClean="0"/>
              <a:t>Internist-endocrinoloog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Doelen</a:t>
            </a:r>
          </a:p>
          <a:p>
            <a:pPr lvl="1"/>
            <a:r>
              <a:rPr lang="nl-NL" dirty="0" smtClean="0"/>
              <a:t>Eenduidig beleid gebaseerd op nationale richtlijn</a:t>
            </a:r>
          </a:p>
          <a:p>
            <a:pPr lvl="1"/>
            <a:r>
              <a:rPr lang="nl-NL" dirty="0" smtClean="0"/>
              <a:t>Juiste zorg op de juiste plaats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MDO Embraze (Bravis, </a:t>
            </a:r>
            <a:r>
              <a:rPr lang="nl-NL" dirty="0" err="1" smtClean="0"/>
              <a:t>Amphia</a:t>
            </a:r>
            <a:r>
              <a:rPr lang="nl-NL" dirty="0" smtClean="0"/>
              <a:t>, ETZ, JBZ; 1x / 4 </a:t>
            </a:r>
            <a:r>
              <a:rPr lang="nl-NL" dirty="0" err="1" smtClean="0"/>
              <a:t>wk</a:t>
            </a:r>
            <a:r>
              <a:rPr lang="nl-NL" dirty="0" smtClean="0"/>
              <a:t>)</a:t>
            </a:r>
          </a:p>
          <a:p>
            <a:r>
              <a:rPr lang="nl-NL" dirty="0" smtClean="0"/>
              <a:t>MDO </a:t>
            </a:r>
            <a:r>
              <a:rPr lang="nl-NL" dirty="0" err="1" smtClean="0"/>
              <a:t>Amphia</a:t>
            </a:r>
            <a:r>
              <a:rPr lang="nl-NL" dirty="0" smtClean="0"/>
              <a:t> / Bravis; 1x / 2 </a:t>
            </a:r>
            <a:r>
              <a:rPr lang="nl-NL" dirty="0" err="1" smtClean="0"/>
              <a:t>wk</a:t>
            </a:r>
            <a:r>
              <a:rPr lang="nl-N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29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419093"/>
              </p:ext>
            </p:extLst>
          </p:nvPr>
        </p:nvGraphicFramePr>
        <p:xfrm>
          <a:off x="457200" y="1444225"/>
          <a:ext cx="8229600" cy="2647308"/>
        </p:xfrm>
        <a:graphic>
          <a:graphicData uri="http://schemas.openxmlformats.org/drawingml/2006/table">
            <a:tbl>
              <a:tblPr firstRow="1" firstCol="1" bandRow="1"/>
              <a:tblGrid>
                <a:gridCol w="6400800">
                  <a:extLst>
                    <a:ext uri="{9D8B030D-6E8A-4147-A177-3AD203B41FA5}">
                      <a16:colId xmlns:a16="http://schemas.microsoft.com/office/drawing/2014/main" val="42042621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399082"/>
                    </a:ext>
                  </a:extLst>
                </a:gridCol>
              </a:tblGrid>
              <a:tr h="621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Potentiele belangenverstrengeling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Geen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45012"/>
                  </a:ext>
                </a:extLst>
              </a:tr>
              <a:tr h="715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Voor bijeenkomst mogelijke potentiele relevante relaties met bedrijven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Geen 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03505"/>
                  </a:ext>
                </a:extLst>
              </a:tr>
              <a:tr h="1277071"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nl-NL" sz="11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      </a:t>
                      </a: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Sponsoring of onderzoeksgeld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nl-NL" sz="11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      </a:t>
                      </a: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Honorarium of andere financiële vergoeding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nl-NL" sz="11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      </a:t>
                      </a: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Aandeelhouder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•</a:t>
                      </a:r>
                      <a:r>
                        <a:rPr lang="nl-NL" sz="1100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      </a:t>
                      </a: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Andere relaties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Nee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Nee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Nee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Nee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1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2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Beleid bij schildkliercarcinoom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Papillair / folliculair carcinoom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Totale </a:t>
            </a:r>
            <a:r>
              <a:rPr lang="nl-NL" sz="2000" dirty="0" err="1" smtClean="0"/>
              <a:t>thyreoidectomie</a:t>
            </a:r>
            <a:endParaRPr lang="nl-N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I-131 therapie (“ablatie”)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Follow-up: laag risico vs. niet-laag risico</a:t>
            </a:r>
          </a:p>
          <a:p>
            <a:pPr lvl="1"/>
            <a:r>
              <a:rPr lang="nl-NL" sz="1800" dirty="0" smtClean="0"/>
              <a:t>TNM</a:t>
            </a:r>
          </a:p>
          <a:p>
            <a:pPr lvl="1"/>
            <a:r>
              <a:rPr lang="nl-NL" sz="1800" dirty="0" smtClean="0"/>
              <a:t>Histologie</a:t>
            </a:r>
          </a:p>
          <a:p>
            <a:pPr marL="914400" lvl="1" indent="-457200">
              <a:buFont typeface="+mj-lt"/>
              <a:buAutoNum type="arabicPeriod"/>
            </a:pPr>
            <a:endParaRPr lang="nl-NL" sz="1800" dirty="0" smtClean="0"/>
          </a:p>
          <a:p>
            <a:pPr marL="0" indent="0">
              <a:buNone/>
            </a:pPr>
            <a:r>
              <a:rPr lang="nl-NL" sz="2000" dirty="0" smtClean="0"/>
              <a:t>Medullair / </a:t>
            </a:r>
            <a:r>
              <a:rPr lang="nl-NL" sz="2000" dirty="0" err="1" smtClean="0"/>
              <a:t>anaplastisch</a:t>
            </a:r>
            <a:r>
              <a:rPr lang="nl-NL" sz="2000" dirty="0" smtClean="0"/>
              <a:t> carcinoom: verwijzing academie</a:t>
            </a:r>
          </a:p>
        </p:txBody>
      </p:sp>
    </p:spTree>
    <p:extLst>
      <p:ext uri="{BB962C8B-B14F-4D97-AF65-F5344CB8AC3E}">
        <p14:creationId xmlns:p14="http://schemas.microsoft.com/office/powerpoint/2010/main" val="24560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benigne nodus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Indicaties bij benigne aandoeningen</a:t>
            </a:r>
            <a:endParaRPr lang="nl-NL" sz="2400" dirty="0"/>
          </a:p>
          <a:p>
            <a:r>
              <a:rPr lang="nl-NL" sz="2500" dirty="0" smtClean="0"/>
              <a:t>Mechanische bezwaren</a:t>
            </a:r>
            <a:endParaRPr lang="nl-NL" sz="2500" dirty="0"/>
          </a:p>
          <a:p>
            <a:r>
              <a:rPr lang="nl-NL" sz="2500" dirty="0" smtClean="0"/>
              <a:t>Cosmetische bezwaren</a:t>
            </a:r>
            <a:endParaRPr lang="nl-NL" sz="25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Opties</a:t>
            </a:r>
          </a:p>
          <a:p>
            <a:r>
              <a:rPr lang="nl-NL" sz="2500" dirty="0" err="1" smtClean="0"/>
              <a:t>Hemithyreoidectomie</a:t>
            </a:r>
            <a:endParaRPr lang="nl-NL" sz="2500" dirty="0" smtClean="0"/>
          </a:p>
          <a:p>
            <a:r>
              <a:rPr lang="nl-NL" sz="2500" dirty="0" smtClean="0"/>
              <a:t>Cyste: </a:t>
            </a:r>
            <a:r>
              <a:rPr lang="nl-NL" sz="2500" dirty="0" err="1" smtClean="0"/>
              <a:t>leegpuncteren</a:t>
            </a:r>
            <a:r>
              <a:rPr lang="nl-NL" sz="2500" dirty="0" smtClean="0"/>
              <a:t>, alcohol instillatie</a:t>
            </a:r>
          </a:p>
          <a:p>
            <a:r>
              <a:rPr lang="nl-NL" sz="2500" dirty="0" smtClean="0"/>
              <a:t>(Deels) solide nodus: RFA</a:t>
            </a:r>
          </a:p>
          <a:p>
            <a:pPr lvl="1"/>
            <a:endParaRPr lang="nl-NL" sz="2100" dirty="0"/>
          </a:p>
          <a:p>
            <a:pPr lvl="1"/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38951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RFA schildkliernodus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Niet in richtlijnen</a:t>
            </a:r>
          </a:p>
          <a:p>
            <a:r>
              <a:rPr lang="nl-NL" dirty="0" smtClean="0"/>
              <a:t>Steeds vaker verricht</a:t>
            </a:r>
          </a:p>
          <a:p>
            <a:r>
              <a:rPr lang="nl-NL" dirty="0" smtClean="0"/>
              <a:t>NL: enkele ziekenhuizen, bijv. Rijnstate en </a:t>
            </a:r>
            <a:r>
              <a:rPr lang="nl-NL" dirty="0" err="1" smtClean="0"/>
              <a:t>Amphia</a:t>
            </a:r>
            <a:endParaRPr lang="nl-NL" dirty="0" smtClean="0"/>
          </a:p>
          <a:p>
            <a:r>
              <a:rPr lang="nl-NL" dirty="0" smtClean="0"/>
              <a:t>Tot 5 cm</a:t>
            </a:r>
          </a:p>
          <a:p>
            <a:r>
              <a:rPr lang="nl-NL" dirty="0" smtClean="0"/>
              <a:t>Cytologie Bethesda 2</a:t>
            </a:r>
          </a:p>
          <a:p>
            <a:r>
              <a:rPr lang="nl-NL" dirty="0" smtClean="0"/>
              <a:t>Controles</a:t>
            </a:r>
          </a:p>
          <a:p>
            <a:pPr lvl="1"/>
            <a:r>
              <a:rPr lang="nl-NL" dirty="0" smtClean="0"/>
              <a:t>Na 1 week (complicaties?)</a:t>
            </a:r>
          </a:p>
          <a:p>
            <a:pPr lvl="1"/>
            <a:r>
              <a:rPr lang="nl-NL" dirty="0" smtClean="0"/>
              <a:t>Na 3, 6, 12 </a:t>
            </a:r>
            <a:r>
              <a:rPr lang="nl-NL" dirty="0" err="1" smtClean="0"/>
              <a:t>mnd</a:t>
            </a:r>
            <a:r>
              <a:rPr lang="nl-NL" dirty="0" smtClean="0"/>
              <a:t> met echo en schildklierfunctie</a:t>
            </a:r>
          </a:p>
        </p:txBody>
      </p:sp>
    </p:spTree>
    <p:extLst>
      <p:ext uri="{BB962C8B-B14F-4D97-AF65-F5344CB8AC3E}">
        <p14:creationId xmlns:p14="http://schemas.microsoft.com/office/powerpoint/2010/main" val="29759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Evidence</a:t>
            </a:r>
            <a:r>
              <a:rPr lang="nl-NL" dirty="0" smtClean="0"/>
              <a:t> RFA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Multicenter data idem</a:t>
            </a:r>
          </a:p>
          <a:p>
            <a:endParaRPr lang="nl-NL" dirty="0" smtClean="0"/>
          </a:p>
          <a:p>
            <a:r>
              <a:rPr lang="nl-NL" dirty="0" smtClean="0"/>
              <a:t>Complicaties</a:t>
            </a:r>
          </a:p>
          <a:p>
            <a:r>
              <a:rPr lang="nl-NL" dirty="0" err="1" smtClean="0"/>
              <a:t>Syst</a:t>
            </a:r>
            <a:r>
              <a:rPr lang="nl-NL" dirty="0" smtClean="0"/>
              <a:t> review n=2421 RFA</a:t>
            </a:r>
          </a:p>
          <a:p>
            <a:pPr lvl="1"/>
            <a:r>
              <a:rPr lang="nl-NL" dirty="0" smtClean="0"/>
              <a:t>Stemverandering 1.44%</a:t>
            </a:r>
          </a:p>
          <a:p>
            <a:pPr lvl="1"/>
            <a:r>
              <a:rPr lang="nl-NL" dirty="0" smtClean="0"/>
              <a:t>Ruptuur nodus 0.17%</a:t>
            </a:r>
          </a:p>
          <a:p>
            <a:pPr lvl="1"/>
            <a:r>
              <a:rPr lang="nl-NL" dirty="0" smtClean="0"/>
              <a:t>Plexus </a:t>
            </a:r>
            <a:r>
              <a:rPr lang="nl-NL" dirty="0" err="1" smtClean="0"/>
              <a:t>brachialis</a:t>
            </a:r>
            <a:r>
              <a:rPr lang="nl-NL" dirty="0" smtClean="0"/>
              <a:t> letsel n=1</a:t>
            </a:r>
          </a:p>
          <a:p>
            <a:pPr lvl="1"/>
            <a:r>
              <a:rPr lang="nl-NL" dirty="0" smtClean="0"/>
              <a:t>Pijn, hematoom, </a:t>
            </a:r>
            <a:r>
              <a:rPr lang="nl-NL" dirty="0" err="1" smtClean="0"/>
              <a:t>passagere</a:t>
            </a:r>
            <a:r>
              <a:rPr lang="nl-NL" dirty="0" smtClean="0"/>
              <a:t> </a:t>
            </a:r>
            <a:r>
              <a:rPr lang="nl-NL" dirty="0" err="1" smtClean="0"/>
              <a:t>thyreoiditis</a:t>
            </a:r>
            <a:r>
              <a:rPr lang="nl-NL" dirty="0" smtClean="0"/>
              <a:t>, brandwond</a:t>
            </a:r>
            <a:endParaRPr lang="nl-NL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idx="4294967295"/>
          </p:nvPr>
        </p:nvSpPr>
        <p:spPr>
          <a:xfrm>
            <a:off x="0" y="4495800"/>
            <a:ext cx="5757863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135000" tIns="0" rIns="135000" bIns="0" numCol="1" rtlCol="0" anchor="ctr" anchorCtr="0" compatLnSpc="1">
            <a:prstTxWarp prst="textNoShape">
              <a:avLst/>
            </a:prstTxWarp>
            <a:noAutofit/>
          </a:bodyPr>
          <a:lstStyle>
            <a:lvl1pPr marL="257175" indent="-257175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0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9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8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lang="en-US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750" i="1">
                <a:solidFill>
                  <a:srgbClr val="333333"/>
                </a:solidFill>
              </a:rPr>
              <a:t>J Clin Endocrinol Metab</a:t>
            </a:r>
            <a:r>
              <a:rPr lang="en-US" altLang="en-US" sz="750">
                <a:solidFill>
                  <a:srgbClr val="333333"/>
                </a:solidFill>
              </a:rPr>
              <a:t>, Volume 104, Issue 9, September 2019, Pages 3751–3756, </a:t>
            </a:r>
            <a:r>
              <a:rPr lang="en-US" altLang="en-US" sz="750">
                <a:solidFill>
                  <a:srgbClr val="333333"/>
                </a:solidFill>
                <a:hlinkClick r:id="rId2"/>
              </a:rPr>
              <a:t>https://doi.org/10.1210/jc.2018-02808</a:t>
            </a:r>
            <a:endParaRPr lang="en-US" altLang="en-US" sz="75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450"/>
              </a:spcAft>
              <a:buNone/>
            </a:pPr>
            <a:r>
              <a:rPr lang="en-US" altLang="en-US" sz="6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600">
              <a:solidFill>
                <a:srgbClr val="333333"/>
              </a:solidFill>
            </a:endParaRPr>
          </a:p>
        </p:txBody>
      </p:sp>
      <p:pic>
        <p:nvPicPr>
          <p:cNvPr id="9" name="New picture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6994" y="1200150"/>
            <a:ext cx="3959012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Hyperthyreoidie</a:t>
            </a:r>
            <a:r>
              <a:rPr lang="nl-NL" dirty="0" smtClean="0"/>
              <a:t>: Graves</a:t>
            </a:r>
            <a:endParaRPr lang="nl-NL" dirty="0"/>
          </a:p>
        </p:txBody>
      </p:sp>
      <p:pic>
        <p:nvPicPr>
          <p:cNvPr id="1026" name="Picture 2" descr="Endocrine Gland Scintigraphy | Radiology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957079"/>
            <a:ext cx="3274332" cy="28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Autoimmuun</a:t>
            </a:r>
            <a:endParaRPr lang="nl-NL" dirty="0" smtClean="0"/>
          </a:p>
          <a:p>
            <a:r>
              <a:rPr lang="nl-NL" dirty="0" smtClean="0"/>
              <a:t>Anti-TSH receptor Ab (TSI)</a:t>
            </a:r>
          </a:p>
          <a:p>
            <a:r>
              <a:rPr lang="nl-NL" dirty="0" smtClean="0"/>
              <a:t>Stimulerende Ab </a:t>
            </a:r>
            <a:r>
              <a:rPr lang="nl-NL" dirty="0" smtClean="0">
                <a:sym typeface="Wingdings" panose="05000000000000000000" pitchFamily="2" charset="2"/>
              </a:rPr>
              <a:t> hyper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Blokkerende Ab  hypo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1</a:t>
            </a:r>
            <a:r>
              <a:rPr lang="nl-NL" baseline="30000" dirty="0" smtClean="0">
                <a:sym typeface="Wingdings" panose="05000000000000000000" pitchFamily="2" charset="2"/>
              </a:rPr>
              <a:t>e</a:t>
            </a:r>
            <a:r>
              <a:rPr lang="nl-NL" dirty="0" smtClean="0">
                <a:sym typeface="Wingdings" panose="05000000000000000000" pitchFamily="2" charset="2"/>
              </a:rPr>
              <a:t> episode: medicatie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50% recidief: I-131, </a:t>
            </a:r>
            <a:r>
              <a:rPr lang="nl-NL" dirty="0" err="1" smtClean="0">
                <a:sym typeface="Wingdings" panose="05000000000000000000" pitchFamily="2" charset="2"/>
              </a:rPr>
              <a:t>thyreoidectomie</a:t>
            </a:r>
            <a:r>
              <a:rPr lang="nl-NL" dirty="0" smtClean="0">
                <a:sym typeface="Wingdings" panose="05000000000000000000" pitchFamily="2" charset="2"/>
              </a:rPr>
              <a:t>, medicatie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3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Graves behandelen?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Behandelen klachten hyper</a:t>
            </a:r>
          </a:p>
          <a:p>
            <a:r>
              <a:rPr lang="nl-NL" dirty="0" smtClean="0"/>
              <a:t>Preventie atriumfibrilleren, osteoporose</a:t>
            </a:r>
          </a:p>
          <a:p>
            <a:r>
              <a:rPr lang="nl-NL" dirty="0" err="1" smtClean="0"/>
              <a:t>Thyreotoxische</a:t>
            </a:r>
            <a:r>
              <a:rPr lang="nl-NL" dirty="0" smtClean="0"/>
              <a:t> storm: mortaliteit 10-30%</a:t>
            </a:r>
          </a:p>
          <a:p>
            <a:r>
              <a:rPr lang="nl-NL" dirty="0" smtClean="0"/>
              <a:t>Graves orbitopathie: preventie exacerbatie</a:t>
            </a:r>
          </a:p>
        </p:txBody>
      </p:sp>
    </p:spTree>
    <p:extLst>
      <p:ext uri="{BB962C8B-B14F-4D97-AF65-F5344CB8AC3E}">
        <p14:creationId xmlns:p14="http://schemas.microsoft.com/office/powerpoint/2010/main" val="33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V 60, </a:t>
            </a:r>
            <a:r>
              <a:rPr lang="nl-NL" dirty="0" err="1" smtClean="0"/>
              <a:t>hyperthyreoidie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lab SHL 23-11: TSH 0.01, FT4 100</a:t>
            </a:r>
            <a:br>
              <a:rPr lang="nl-NL" dirty="0" smtClean="0"/>
            </a:br>
            <a:r>
              <a:rPr lang="nl-NL" dirty="0" smtClean="0"/>
              <a:t>HA start </a:t>
            </a:r>
            <a:r>
              <a:rPr lang="nl-NL" dirty="0" err="1" smtClean="0"/>
              <a:t>strumazol</a:t>
            </a:r>
            <a:r>
              <a:rPr lang="nl-NL" dirty="0" smtClean="0"/>
              <a:t> + propranolol</a:t>
            </a:r>
          </a:p>
          <a:p>
            <a:endParaRPr lang="nl-NL" dirty="0"/>
          </a:p>
          <a:p>
            <a:r>
              <a:rPr lang="nl-NL" dirty="0" smtClean="0"/>
              <a:t>14-12 poli INT: gaat iets beter</a:t>
            </a:r>
            <a:br>
              <a:rPr lang="nl-NL" dirty="0" smtClean="0"/>
            </a:br>
            <a:r>
              <a:rPr lang="nl-NL" dirty="0" smtClean="0"/>
              <a:t>TSH &lt;0.01, FT4 34, anti TSHR Ab ingezet</a:t>
            </a:r>
          </a:p>
          <a:p>
            <a:endParaRPr lang="nl-NL" dirty="0" smtClean="0"/>
          </a:p>
          <a:p>
            <a:r>
              <a:rPr lang="nl-NL" dirty="0" smtClean="0"/>
              <a:t>18-12: jeuk hele lichaam, geen dikke tong</a:t>
            </a:r>
          </a:p>
          <a:p>
            <a:endParaRPr lang="nl-NL" dirty="0"/>
          </a:p>
          <a:p>
            <a:r>
              <a:rPr lang="nl-NL" dirty="0" smtClean="0"/>
              <a:t>Allergische reactie </a:t>
            </a:r>
            <a:r>
              <a:rPr lang="nl-NL" dirty="0" err="1" smtClean="0"/>
              <a:t>strumazol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62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b="1" dirty="0" smtClean="0"/>
              <a:t>Milde allergische reactie komt vaak voor!</a:t>
            </a:r>
          </a:p>
          <a:p>
            <a:pPr marL="0" indent="0">
              <a:buNone/>
            </a:pPr>
            <a:endParaRPr lang="nl-NL" sz="2400" b="1" dirty="0" smtClean="0"/>
          </a:p>
          <a:p>
            <a:r>
              <a:rPr lang="nl-NL" sz="2400" dirty="0" smtClean="0"/>
              <a:t>Doorgaans </a:t>
            </a:r>
            <a:r>
              <a:rPr lang="nl-NL" sz="2400" dirty="0" err="1" smtClean="0"/>
              <a:t>self-limiting</a:t>
            </a:r>
            <a:endParaRPr lang="nl-NL" sz="2400" dirty="0" smtClean="0"/>
          </a:p>
          <a:p>
            <a:r>
              <a:rPr lang="nl-NL" sz="2400" dirty="0" smtClean="0"/>
              <a:t>Antihistaminicum: </a:t>
            </a:r>
            <a:r>
              <a:rPr lang="nl-NL" sz="2400" dirty="0" err="1" smtClean="0"/>
              <a:t>clemastine</a:t>
            </a:r>
            <a:endParaRPr lang="nl-NL" sz="2400" dirty="0" smtClean="0"/>
          </a:p>
          <a:p>
            <a:r>
              <a:rPr lang="nl-NL" sz="2400" dirty="0" smtClean="0"/>
              <a:t>Switch alternatief (PTU): 50% kans kruisreactie</a:t>
            </a:r>
          </a:p>
          <a:p>
            <a:r>
              <a:rPr lang="nl-NL" sz="2400" dirty="0" smtClean="0"/>
              <a:t>Ernstige allergische reactie: overweeg I-131</a:t>
            </a:r>
          </a:p>
          <a:p>
            <a:endParaRPr lang="nl-NL" sz="2400" dirty="0"/>
          </a:p>
          <a:p>
            <a:r>
              <a:rPr lang="nl-NL" sz="2400" dirty="0" smtClean="0"/>
              <a:t>Bij twijfel overleg internist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0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V 75, oud-verpleegkundige, punctueel</a:t>
            </a:r>
          </a:p>
          <a:p>
            <a:r>
              <a:rPr lang="nl-NL" dirty="0" smtClean="0"/>
              <a:t>M. Graves</a:t>
            </a:r>
          </a:p>
          <a:p>
            <a:r>
              <a:rPr lang="nl-NL" dirty="0" smtClean="0"/>
              <a:t>Start </a:t>
            </a:r>
            <a:r>
              <a:rPr lang="nl-NL" dirty="0" err="1" smtClean="0"/>
              <a:t>strumazol</a:t>
            </a:r>
            <a:endParaRPr lang="nl-NL" dirty="0"/>
          </a:p>
          <a:p>
            <a:r>
              <a:rPr lang="nl-NL" dirty="0" smtClean="0"/>
              <a:t>Weekend: koorts en keelpijn</a:t>
            </a:r>
          </a:p>
          <a:p>
            <a:r>
              <a:rPr lang="nl-NL" dirty="0" smtClean="0"/>
              <a:t>HAP: agranulocytose</a:t>
            </a:r>
          </a:p>
          <a:p>
            <a:r>
              <a:rPr lang="nl-NL" dirty="0" smtClean="0"/>
              <a:t>Opname, iv AB</a:t>
            </a:r>
          </a:p>
          <a:p>
            <a:r>
              <a:rPr lang="nl-NL" dirty="0" smtClean="0"/>
              <a:t>IC, tijdelijk inotropie</a:t>
            </a:r>
          </a:p>
          <a:p>
            <a:endParaRPr lang="nl-NL" dirty="0"/>
          </a:p>
          <a:p>
            <a:r>
              <a:rPr lang="nl-NL" dirty="0" smtClean="0"/>
              <a:t>Stop </a:t>
            </a:r>
            <a:r>
              <a:rPr lang="nl-NL" dirty="0" err="1" smtClean="0"/>
              <a:t>strumazol</a:t>
            </a:r>
            <a:r>
              <a:rPr lang="nl-NL" dirty="0" smtClean="0"/>
              <a:t>, I-131, nadien hypo</a:t>
            </a:r>
          </a:p>
        </p:txBody>
      </p:sp>
    </p:spTree>
    <p:extLst>
      <p:ext uri="{BB962C8B-B14F-4D97-AF65-F5344CB8AC3E}">
        <p14:creationId xmlns:p14="http://schemas.microsoft.com/office/powerpoint/2010/main" val="940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Casus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Agranulocytose bij 0.1-0.5% </a:t>
            </a:r>
            <a:r>
              <a:rPr lang="nl-NL" dirty="0" err="1" smtClean="0"/>
              <a:t>thionamiden</a:t>
            </a:r>
            <a:endParaRPr lang="nl-NL" dirty="0" smtClean="0"/>
          </a:p>
          <a:p>
            <a:r>
              <a:rPr lang="nl-NL" dirty="0" smtClean="0"/>
              <a:t>PTU &gt; </a:t>
            </a:r>
            <a:r>
              <a:rPr lang="nl-NL" dirty="0" err="1" smtClean="0"/>
              <a:t>strumazol</a:t>
            </a:r>
            <a:endParaRPr lang="nl-NL" dirty="0" smtClean="0"/>
          </a:p>
          <a:p>
            <a:r>
              <a:rPr lang="nl-NL" dirty="0" smtClean="0"/>
              <a:t>Meestal &lt;3 </a:t>
            </a:r>
            <a:r>
              <a:rPr lang="nl-NL" dirty="0" err="1" smtClean="0"/>
              <a:t>mnd</a:t>
            </a:r>
            <a:r>
              <a:rPr lang="nl-NL" dirty="0" smtClean="0"/>
              <a:t> na start</a:t>
            </a:r>
          </a:p>
          <a:p>
            <a:r>
              <a:rPr lang="nl-NL" dirty="0" smtClean="0"/>
              <a:t>Tijdig onderkennen en behandelen</a:t>
            </a:r>
          </a:p>
          <a:p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solidFill>
                  <a:srgbClr val="FF0000"/>
                </a:solidFill>
              </a:rPr>
              <a:t>Keelpijn + koorts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zelfde dag </a:t>
            </a:r>
            <a:r>
              <a:rPr lang="nl-NL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leuko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nl-NL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dif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Schildkliernodi</a:t>
            </a:r>
            <a:endParaRPr lang="nl-NL" dirty="0"/>
          </a:p>
        </p:txBody>
      </p:sp>
      <p:pic>
        <p:nvPicPr>
          <p:cNvPr id="10" name="Picture 2" descr="Afbeeldingsresultaat voor thyroid no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261593"/>
            <a:ext cx="4400550" cy="16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628650" y="1308811"/>
            <a:ext cx="7886700" cy="17500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nader onderzoek?</a:t>
            </a:r>
          </a:p>
          <a:p>
            <a:r>
              <a:rPr lang="nl-NL" dirty="0" smtClean="0"/>
              <a:t>Maligne</a:t>
            </a:r>
          </a:p>
          <a:p>
            <a:r>
              <a:rPr lang="nl-NL" dirty="0" smtClean="0"/>
              <a:t>Mechanische bezwaren</a:t>
            </a:r>
          </a:p>
          <a:p>
            <a:r>
              <a:rPr lang="nl-NL" dirty="0" err="1" smtClean="0"/>
              <a:t>Hyperthyreoidie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4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Diagnostiek </a:t>
            </a:r>
            <a:r>
              <a:rPr lang="nl-NL" dirty="0" err="1" smtClean="0"/>
              <a:t>schildkliernodi</a:t>
            </a:r>
            <a:endParaRPr lang="nl-NL" dirty="0" smtClean="0"/>
          </a:p>
          <a:p>
            <a:r>
              <a:rPr lang="nl-NL" dirty="0" smtClean="0"/>
              <a:t>TI-RADS presteert slecht</a:t>
            </a:r>
          </a:p>
          <a:p>
            <a:r>
              <a:rPr lang="nl-NL" dirty="0" smtClean="0"/>
              <a:t>Terughoudendheid beleid </a:t>
            </a:r>
            <a:r>
              <a:rPr lang="nl-NL" dirty="0" err="1" smtClean="0"/>
              <a:t>obv</a:t>
            </a:r>
            <a:r>
              <a:rPr lang="nl-NL" dirty="0" smtClean="0"/>
              <a:t> TI-RADS</a:t>
            </a:r>
          </a:p>
          <a:p>
            <a:r>
              <a:rPr lang="nl-NL" dirty="0" smtClean="0"/>
              <a:t>Stap 1 diagnostiek nodus: TSH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Schildkliercarcinoom: netwerkzorg</a:t>
            </a:r>
          </a:p>
        </p:txBody>
      </p:sp>
    </p:spTree>
    <p:extLst>
      <p:ext uri="{BB962C8B-B14F-4D97-AF65-F5344CB8AC3E}">
        <p14:creationId xmlns:p14="http://schemas.microsoft.com/office/powerpoint/2010/main" val="5123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Benigne </a:t>
            </a:r>
            <a:r>
              <a:rPr lang="nl-NL" sz="2400" dirty="0" err="1" smtClean="0"/>
              <a:t>nodi</a:t>
            </a:r>
            <a:endParaRPr lang="nl-NL" sz="2400" dirty="0" smtClean="0"/>
          </a:p>
          <a:p>
            <a:r>
              <a:rPr lang="nl-NL" sz="2400" dirty="0" smtClean="0"/>
              <a:t>Alleen behandelen bij mechanische of </a:t>
            </a:r>
            <a:r>
              <a:rPr lang="nl-NL" sz="2400" dirty="0" err="1" smtClean="0"/>
              <a:t>evt</a:t>
            </a:r>
            <a:r>
              <a:rPr lang="nl-NL" sz="2400" dirty="0" smtClean="0"/>
              <a:t> cosmetische bezwaren</a:t>
            </a:r>
          </a:p>
          <a:p>
            <a:r>
              <a:rPr lang="nl-NL" sz="2400" dirty="0" smtClean="0"/>
              <a:t>Eerste keus tot nog toe chirurgie</a:t>
            </a:r>
            <a:endParaRPr lang="nl-NL" sz="2400" dirty="0" smtClean="0"/>
          </a:p>
          <a:p>
            <a:r>
              <a:rPr lang="nl-NL" sz="2400" dirty="0" smtClean="0"/>
              <a:t>Alternatief ethanol bij cyste</a:t>
            </a:r>
          </a:p>
          <a:p>
            <a:r>
              <a:rPr lang="nl-NL" sz="2400" dirty="0" smtClean="0"/>
              <a:t>Alternatief RFA bij solide nodus</a:t>
            </a:r>
          </a:p>
          <a:p>
            <a:r>
              <a:rPr lang="nl-NL" sz="2400" dirty="0" smtClean="0"/>
              <a:t>Bravis doet eerste screening voor RFA</a:t>
            </a:r>
          </a:p>
        </p:txBody>
      </p:sp>
    </p:spTree>
    <p:extLst>
      <p:ext uri="{BB962C8B-B14F-4D97-AF65-F5344CB8AC3E}">
        <p14:creationId xmlns:p14="http://schemas.microsoft.com/office/powerpoint/2010/main" val="8660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 smtClean="0"/>
              <a:t>Hyperthyreoidie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Bijwerkingen </a:t>
            </a:r>
            <a:r>
              <a:rPr lang="nl-NL" sz="2400" dirty="0" err="1" smtClean="0"/>
              <a:t>strumazol</a:t>
            </a:r>
            <a:r>
              <a:rPr lang="nl-NL" sz="2400" dirty="0" smtClean="0"/>
              <a:t> / PTU</a:t>
            </a:r>
          </a:p>
          <a:p>
            <a:r>
              <a:rPr lang="nl-NL" sz="2400" dirty="0" smtClean="0"/>
              <a:t>Allergische reactie: vaak </a:t>
            </a:r>
            <a:r>
              <a:rPr lang="nl-NL" sz="2400" dirty="0" err="1" smtClean="0"/>
              <a:t>self-limiting</a:t>
            </a:r>
            <a:r>
              <a:rPr lang="nl-NL" sz="2400" dirty="0" smtClean="0"/>
              <a:t>, overweeg antihistaminicum</a:t>
            </a:r>
          </a:p>
          <a:p>
            <a:r>
              <a:rPr lang="nl-NL" sz="2400" dirty="0" smtClean="0"/>
              <a:t>Agranulocytose: niet missen, laagdrempelig </a:t>
            </a:r>
            <a:r>
              <a:rPr lang="nl-NL" sz="2400" dirty="0" err="1" smtClean="0"/>
              <a:t>leuko+dif</a:t>
            </a:r>
            <a:r>
              <a:rPr lang="nl-NL" sz="2400" dirty="0" smtClean="0"/>
              <a:t> bij keelpijn en koorts</a:t>
            </a:r>
          </a:p>
        </p:txBody>
      </p:sp>
    </p:spTree>
    <p:extLst>
      <p:ext uri="{BB962C8B-B14F-4D97-AF65-F5344CB8AC3E}">
        <p14:creationId xmlns:p14="http://schemas.microsoft.com/office/powerpoint/2010/main" val="17627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radiograph go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924252"/>
            <a:ext cx="1931499" cy="20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Schildkliernodi</a:t>
            </a:r>
            <a:r>
              <a:rPr lang="nl-NL" dirty="0" smtClean="0"/>
              <a:t> komen vaak voor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Opgemerkte </a:t>
            </a:r>
            <a:r>
              <a:rPr lang="nl-NL" dirty="0" err="1" smtClean="0"/>
              <a:t>nodi</a:t>
            </a:r>
            <a:r>
              <a:rPr lang="nl-NL" dirty="0" smtClean="0"/>
              <a:t>: V 6.4%, M 1.5%</a:t>
            </a:r>
          </a:p>
          <a:p>
            <a:endParaRPr lang="nl-NL" dirty="0"/>
          </a:p>
          <a:p>
            <a:r>
              <a:rPr lang="nl-NL" dirty="0" smtClean="0"/>
              <a:t>Vaak toevalsbevindingen</a:t>
            </a:r>
            <a:br>
              <a:rPr lang="nl-NL" dirty="0" smtClean="0"/>
            </a:br>
            <a:r>
              <a:rPr lang="nl-NL" dirty="0" smtClean="0"/>
              <a:t>(echo, CT, MRI, PET-CT)</a:t>
            </a:r>
          </a:p>
          <a:p>
            <a:endParaRPr lang="nl-NL" dirty="0" smtClean="0"/>
          </a:p>
          <a:p>
            <a:r>
              <a:rPr lang="nl-NL" dirty="0" smtClean="0"/>
              <a:t>Echografisch &gt;1 nodus random populatie: 68% (20-76%)</a:t>
            </a:r>
          </a:p>
          <a:p>
            <a:r>
              <a:rPr lang="nl-NL" dirty="0" smtClean="0"/>
              <a:t>Echo multinodulair struma</a:t>
            </a:r>
          </a:p>
          <a:p>
            <a:pPr lvl="1"/>
            <a:r>
              <a:rPr lang="nl-NL" dirty="0" smtClean="0"/>
              <a:t>26-30 j:	 V 2.7%		M 2.0%</a:t>
            </a:r>
          </a:p>
          <a:p>
            <a:pPr lvl="1"/>
            <a:r>
              <a:rPr lang="nl-NL" dirty="0" smtClean="0"/>
              <a:t>&gt;55 j:		 V 18.0%	M 14.5%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5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Schildkliernodi</a:t>
            </a:r>
            <a:r>
              <a:rPr lang="nl-NL" dirty="0" smtClean="0"/>
              <a:t> zijn meestal benigne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4463143" cy="3731079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Maligne: 5%</a:t>
            </a:r>
          </a:p>
          <a:p>
            <a:r>
              <a:rPr lang="nl-NL" dirty="0" smtClean="0"/>
              <a:t>Obductie: Microcarcinoom (&lt;1 cm) 6-36%</a:t>
            </a:r>
          </a:p>
          <a:p>
            <a:endParaRPr lang="nl-NL" dirty="0" smtClean="0"/>
          </a:p>
          <a:p>
            <a:r>
              <a:rPr lang="nl-NL" dirty="0" smtClean="0"/>
              <a:t>Risicofactoren maligniteit</a:t>
            </a:r>
          </a:p>
          <a:p>
            <a:pPr lvl="1"/>
            <a:r>
              <a:rPr lang="nl-NL" dirty="0" smtClean="0"/>
              <a:t>Nodus bij kinderen (RR 2)</a:t>
            </a:r>
          </a:p>
          <a:p>
            <a:pPr lvl="1"/>
            <a:r>
              <a:rPr lang="nl-NL" dirty="0" smtClean="0"/>
              <a:t>Man (RR 2)</a:t>
            </a:r>
          </a:p>
          <a:p>
            <a:pPr lvl="1"/>
            <a:r>
              <a:rPr lang="nl-NL" dirty="0" smtClean="0"/>
              <a:t>&lt;30 jaar</a:t>
            </a:r>
          </a:p>
          <a:p>
            <a:pPr lvl="1"/>
            <a:r>
              <a:rPr lang="nl-NL" dirty="0" smtClean="0"/>
              <a:t>&gt;60 jaar</a:t>
            </a:r>
          </a:p>
          <a:p>
            <a:pPr lvl="1"/>
            <a:r>
              <a:rPr lang="nl-NL" dirty="0" smtClean="0"/>
              <a:t>Nodus &gt;2 cm (</a:t>
            </a:r>
            <a:r>
              <a:rPr lang="nl-NL" dirty="0" err="1" smtClean="0"/>
              <a:t>vs</a:t>
            </a:r>
            <a:r>
              <a:rPr lang="nl-NL" dirty="0" smtClean="0"/>
              <a:t> &lt;2 cm)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Palpabele nodus vs. </a:t>
            </a:r>
            <a:r>
              <a:rPr lang="nl-NL" dirty="0" err="1" smtClean="0"/>
              <a:t>incidentaloom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Uitzondering PET-CT </a:t>
            </a:r>
            <a:r>
              <a:rPr lang="nl-NL" dirty="0" err="1" smtClean="0">
                <a:solidFill>
                  <a:srgbClr val="FF0000"/>
                </a:solidFill>
              </a:rPr>
              <a:t>incidentaloom</a:t>
            </a:r>
            <a:r>
              <a:rPr lang="nl-NL" dirty="0" smtClean="0">
                <a:solidFill>
                  <a:srgbClr val="FF0000"/>
                </a:solidFill>
              </a:rPr>
              <a:t>: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35% maligne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460" y="1268017"/>
            <a:ext cx="3868340" cy="36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https://export.highcharts.com/charts/chart.d620dfbdfa794b6c96197e8e21f2e3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https://export.highcharts.com/charts/chart.faba642b3a104a01aab1ba1f3c40db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Huidige diagnostische </a:t>
            </a:r>
            <a:r>
              <a:rPr lang="nl-NL" dirty="0" err="1" smtClean="0"/>
              <a:t>workup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79118"/>
            <a:ext cx="4038600" cy="3394472"/>
          </a:xfrm>
        </p:spPr>
        <p:txBody>
          <a:bodyPr>
            <a:normAutofit/>
          </a:bodyPr>
          <a:lstStyle/>
          <a:p>
            <a:r>
              <a:rPr lang="nl-NL" sz="2400" dirty="0"/>
              <a:t>Lab, indien TSH niet onderdrukt:</a:t>
            </a:r>
          </a:p>
          <a:p>
            <a:r>
              <a:rPr lang="nl-NL" sz="2400" dirty="0"/>
              <a:t>Echografie</a:t>
            </a:r>
          </a:p>
          <a:p>
            <a:r>
              <a:rPr lang="nl-NL" sz="2400" dirty="0"/>
              <a:t>Cytologische punctie</a:t>
            </a:r>
          </a:p>
          <a:p>
            <a:r>
              <a:rPr lang="nl-NL" sz="2400" dirty="0"/>
              <a:t>Diagnostische </a:t>
            </a:r>
            <a:r>
              <a:rPr lang="nl-NL" sz="2400" dirty="0" err="1"/>
              <a:t>hemithyreoidectomie</a:t>
            </a:r>
            <a:endParaRPr lang="nl-NL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04089" y="1609552"/>
            <a:ext cx="4647009" cy="3263504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Slechte voorspeller</a:t>
            </a:r>
            <a:endParaRPr lang="nl-NL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 Bethesda classificatie</a:t>
            </a:r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 Histologie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57200" y="1131984"/>
            <a:ext cx="545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nl-NL" sz="2400" dirty="0">
                <a:latin typeface="Source Sans Pro"/>
                <a:ea typeface="Source Sans Pro"/>
                <a:cs typeface="Source Sans Pro"/>
              </a:rPr>
              <a:t>Doel: identificeren mogelijk maligne </a:t>
            </a:r>
            <a:r>
              <a:rPr lang="nl-NL" sz="2400" dirty="0" err="1">
                <a:latin typeface="Source Sans Pro"/>
                <a:ea typeface="Source Sans Pro"/>
                <a:cs typeface="Source Sans Pro"/>
              </a:rPr>
              <a:t>nodi</a:t>
            </a:r>
            <a:endParaRPr lang="nl-NL" sz="2400" dirty="0"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741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wel/niet cytologie?</a:t>
            </a:r>
            <a:endParaRPr lang="nl-NL" dirty="0"/>
          </a:p>
        </p:txBody>
      </p:sp>
      <p:pic>
        <p:nvPicPr>
          <p:cNvPr id="3074" name="Picture 2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9722"/>
            <a:ext cx="3080657" cy="231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33" y="1399722"/>
            <a:ext cx="2196478" cy="22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76" y="1399722"/>
            <a:ext cx="2710480" cy="22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Bravis">
  <a:themeElements>
    <a:clrScheme name="Bravis Them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26A51"/>
      </a:accent1>
      <a:accent2>
        <a:srgbClr val="E11F27"/>
      </a:accent2>
      <a:accent3>
        <a:srgbClr val="F68F78"/>
      </a:accent3>
      <a:accent4>
        <a:srgbClr val="F8A692"/>
      </a:accent4>
      <a:accent5>
        <a:srgbClr val="FCD3C9"/>
      </a:accent5>
      <a:accent6>
        <a:srgbClr val="F79646"/>
      </a:accent6>
      <a:hlink>
        <a:srgbClr val="F26A51"/>
      </a:hlink>
      <a:folHlink>
        <a:srgbClr val="F8A69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Bravis</Template>
  <TotalTime>411</TotalTime>
  <Words>1031</Words>
  <Application>Microsoft Office PowerPoint</Application>
  <PresentationFormat>Diavoorstelling (16:9)</PresentationFormat>
  <Paragraphs>228</Paragraphs>
  <Slides>32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Museo 700</vt:lpstr>
      <vt:lpstr>Source Sans Pro</vt:lpstr>
      <vt:lpstr>Times New Roman</vt:lpstr>
      <vt:lpstr>Wingdings</vt:lpstr>
      <vt:lpstr>Sjabloon Bravis</vt:lpstr>
      <vt:lpstr>Diagnostiek en behandeling van schildklierafwijkingen</vt:lpstr>
      <vt:lpstr>PowerPoint-presentatie</vt:lpstr>
      <vt:lpstr>Schildkliernodi</vt:lpstr>
      <vt:lpstr>Schildkliernodi komen vaak voor</vt:lpstr>
      <vt:lpstr>Schildkliernodi zijn meestal benigne</vt:lpstr>
      <vt:lpstr>PowerPoint-presentatie</vt:lpstr>
      <vt:lpstr>PowerPoint-presentatie</vt:lpstr>
      <vt:lpstr>Huidige diagnostische workup</vt:lpstr>
      <vt:lpstr>Wanneer wel/niet cytologie?</vt:lpstr>
      <vt:lpstr>Huidige richtlijn mbt cytologie</vt:lpstr>
      <vt:lpstr>Echografie: TI-RADS</vt:lpstr>
      <vt:lpstr>PowerPoint-presentatie</vt:lpstr>
      <vt:lpstr>Wat levert het op?</vt:lpstr>
      <vt:lpstr>Wat levert het op?</vt:lpstr>
      <vt:lpstr>Dan toch maar cytologie (?)</vt:lpstr>
      <vt:lpstr>Cytologie: Bethesda</vt:lpstr>
      <vt:lpstr>PowerPoint-presentatie</vt:lpstr>
      <vt:lpstr>Beleid bij verhoogde kans maligniteit</vt:lpstr>
      <vt:lpstr>Beleid bij schildkliercarcinoom</vt:lpstr>
      <vt:lpstr>Beleid bij schildkliercarcinoom</vt:lpstr>
      <vt:lpstr>Behandeling benigne nodus</vt:lpstr>
      <vt:lpstr>RFA schildkliernodus</vt:lpstr>
      <vt:lpstr>Evidence RFA</vt:lpstr>
      <vt:lpstr>Hyperthyreoidie: Graves</vt:lpstr>
      <vt:lpstr>Waarom Graves behandelen?</vt:lpstr>
      <vt:lpstr>Casus 1</vt:lpstr>
      <vt:lpstr>Casus 1</vt:lpstr>
      <vt:lpstr>Casus 2</vt:lpstr>
      <vt:lpstr>Casus 2</vt:lpstr>
      <vt:lpstr>Take home</vt:lpstr>
      <vt:lpstr>Take home</vt:lpstr>
      <vt:lpstr>Take home</vt:lpstr>
    </vt:vector>
  </TitlesOfParts>
  <Company>Bravis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Diagnostiek en behandeling van schildklierafwijkingen</dc:title>
  <dc:creator>Michiel Stegenga</dc:creator>
  <cp:lastModifiedBy>Michiel Stegenga</cp:lastModifiedBy>
  <cp:revision>57</cp:revision>
  <dcterms:created xsi:type="dcterms:W3CDTF">2021-02-21T20:27:44Z</dcterms:created>
  <dcterms:modified xsi:type="dcterms:W3CDTF">2021-02-23T13:22:33Z</dcterms:modified>
</cp:coreProperties>
</file>