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95" r:id="rId2"/>
    <p:sldId id="300" r:id="rId3"/>
    <p:sldId id="296" r:id="rId4"/>
    <p:sldId id="339" r:id="rId5"/>
    <p:sldId id="343" r:id="rId6"/>
    <p:sldId id="322" r:id="rId7"/>
    <p:sldId id="323" r:id="rId8"/>
    <p:sldId id="324" r:id="rId9"/>
    <p:sldId id="325" r:id="rId10"/>
    <p:sldId id="302" r:id="rId11"/>
    <p:sldId id="342" r:id="rId12"/>
    <p:sldId id="306" r:id="rId13"/>
    <p:sldId id="307" r:id="rId14"/>
    <p:sldId id="305" r:id="rId15"/>
    <p:sldId id="309" r:id="rId16"/>
    <p:sldId id="312" r:id="rId17"/>
    <p:sldId id="314" r:id="rId18"/>
    <p:sldId id="317" r:id="rId19"/>
    <p:sldId id="327" r:id="rId20"/>
    <p:sldId id="263" r:id="rId21"/>
    <p:sldId id="267" r:id="rId22"/>
    <p:sldId id="346" r:id="rId23"/>
    <p:sldId id="326" r:id="rId24"/>
    <p:sldId id="332" r:id="rId25"/>
    <p:sldId id="333" r:id="rId26"/>
    <p:sldId id="334" r:id="rId27"/>
    <p:sldId id="335" r:id="rId28"/>
    <p:sldId id="341" r:id="rId29"/>
    <p:sldId id="319" r:id="rId30"/>
    <p:sldId id="344" r:id="rId31"/>
    <p:sldId id="330" r:id="rId32"/>
  </p:sldIdLst>
  <p:sldSz cx="9144000" cy="5143500" type="screen16x9"/>
  <p:notesSz cx="6858000" cy="9144000"/>
  <p:defaultTextStyle>
    <a:defPPr>
      <a:defRPr lang="nl-NL"/>
    </a:defPPr>
    <a:lvl1pPr algn="l" defTabSz="457200" rtl="0" eaLnBrk="0" fontAlgn="base" hangingPunct="0">
      <a:spcBef>
        <a:spcPct val="0"/>
      </a:spcBef>
      <a:spcAft>
        <a:spcPct val="0"/>
      </a:spcAft>
      <a:defRPr kern="1200">
        <a:solidFill>
          <a:schemeClr val="tx1"/>
        </a:solidFill>
        <a:latin typeface="Arial" charset="0"/>
        <a:ea typeface="+mn-ea"/>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Arial" charset="0"/>
      </a:defRPr>
    </a:lvl2pPr>
    <a:lvl3pPr marL="914400" algn="l" defTabSz="457200" rtl="0" eaLnBrk="0" fontAlgn="base" hangingPunct="0">
      <a:spcBef>
        <a:spcPct val="0"/>
      </a:spcBef>
      <a:spcAft>
        <a:spcPct val="0"/>
      </a:spcAft>
      <a:defRPr kern="1200">
        <a:solidFill>
          <a:schemeClr val="tx1"/>
        </a:solidFill>
        <a:latin typeface="Arial" charset="0"/>
        <a:ea typeface="+mn-ea"/>
        <a:cs typeface="Arial" charset="0"/>
      </a:defRPr>
    </a:lvl3pPr>
    <a:lvl4pPr marL="1371600" algn="l" defTabSz="457200" rtl="0" eaLnBrk="0" fontAlgn="base" hangingPunct="0">
      <a:spcBef>
        <a:spcPct val="0"/>
      </a:spcBef>
      <a:spcAft>
        <a:spcPct val="0"/>
      </a:spcAft>
      <a:defRPr kern="1200">
        <a:solidFill>
          <a:schemeClr val="tx1"/>
        </a:solidFill>
        <a:latin typeface="Arial" charset="0"/>
        <a:ea typeface="+mn-ea"/>
        <a:cs typeface="Arial" charset="0"/>
      </a:defRPr>
    </a:lvl4pPr>
    <a:lvl5pPr marL="1828800" algn="l" defTabSz="457200"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630"/>
    <a:srgbClr val="F15F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31"/>
    <p:restoredTop sz="86570" autoAdjust="0"/>
  </p:normalViewPr>
  <p:slideViewPr>
    <p:cSldViewPr snapToGrid="0" snapToObjects="1">
      <p:cViewPr varScale="1">
        <p:scale>
          <a:sx n="96" d="100"/>
          <a:sy n="96" d="100"/>
        </p:scale>
        <p:origin x="942" y="7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048744A6-05D4-4F63-B227-4B1FADEDF76A}" type="datetime1">
              <a:rPr lang="en-US"/>
              <a:pPr>
                <a:defRPr/>
              </a:pPr>
              <a:t>2/21/2021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22C8B09-CD61-466C-AC6C-399A0FAA669A}" type="slidenum">
              <a:rPr lang="en-US"/>
              <a:pPr>
                <a:defRPr/>
              </a:pPr>
              <a:t>‹nr.›</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Calibri" pitchFamily="-103" charset="0"/>
              </a:defRPr>
            </a:lvl1pPr>
          </a:lstStyle>
          <a:p>
            <a:pPr>
              <a:defRPr/>
            </a:pPr>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itchFamily="-103" charset="0"/>
              </a:defRPr>
            </a:lvl1pPr>
          </a:lstStyle>
          <a:p>
            <a:pPr>
              <a:defRPr/>
            </a:pPr>
            <a:fld id="{24D33A16-1035-42E8-9785-CB5E1FE54649}" type="datetime1">
              <a:rPr lang="nl-NL"/>
              <a:pPr>
                <a:defRPr/>
              </a:pPr>
              <a:t>21-2-2021</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Calibri" pitchFamily="-103" charset="0"/>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103" charset="0"/>
              </a:defRPr>
            </a:lvl1pPr>
          </a:lstStyle>
          <a:p>
            <a:pPr>
              <a:defRPr/>
            </a:pPr>
            <a:fld id="{CEB08996-7AD9-4B6D-B8A7-AF61A59C3859}" type="slidenum">
              <a:rPr lang="nl-NL"/>
              <a:pPr>
                <a:defRPr/>
              </a:pPr>
              <a:t>‹nr.›</a:t>
            </a:fld>
            <a:endParaRPr 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03" charset="-128"/>
        <a:cs typeface="ＭＳ Ｐゴシック" pitchFamily="-103"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brabantscan.nl/dashboard/volwassenen--19--jaar-/bevolki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a:defRPr/>
            </a:pPr>
            <a:fld id="{CEB08996-7AD9-4B6D-B8A7-AF61A59C3859}" type="slidenum">
              <a:rPr lang="nl-NL" smtClean="0"/>
              <a:pPr>
                <a:defRPr/>
              </a:pPr>
              <a:t>1</a:t>
            </a:fld>
            <a:endParaRPr lang="nl-NL"/>
          </a:p>
        </p:txBody>
      </p:sp>
    </p:spTree>
    <p:extLst>
      <p:ext uri="{BB962C8B-B14F-4D97-AF65-F5344CB8AC3E}">
        <p14:creationId xmlns:p14="http://schemas.microsoft.com/office/powerpoint/2010/main" val="4172750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Uitgangspunten:</a:t>
            </a:r>
            <a:r>
              <a:rPr lang="nl-NL" baseline="0" dirty="0"/>
              <a:t> </a:t>
            </a:r>
            <a:endParaRPr lang="nl-NL" dirty="0"/>
          </a:p>
        </p:txBody>
      </p:sp>
      <p:sp>
        <p:nvSpPr>
          <p:cNvPr id="4" name="Tijdelijke aanduiding voor dianummer 3"/>
          <p:cNvSpPr>
            <a:spLocks noGrp="1"/>
          </p:cNvSpPr>
          <p:nvPr>
            <p:ph type="sldNum" sz="quarter" idx="10"/>
          </p:nvPr>
        </p:nvSpPr>
        <p:spPr/>
        <p:txBody>
          <a:bodyPr/>
          <a:lstStyle/>
          <a:p>
            <a:pPr>
              <a:defRPr/>
            </a:pPr>
            <a:fld id="{CEB08996-7AD9-4B6D-B8A7-AF61A59C3859}" type="slidenum">
              <a:rPr lang="nl-NL" smtClean="0"/>
              <a:pPr>
                <a:defRPr/>
              </a:pPr>
              <a:t>8</a:t>
            </a:fld>
            <a:endParaRPr lang="nl-NL"/>
          </a:p>
        </p:txBody>
      </p:sp>
    </p:spTree>
    <p:extLst>
      <p:ext uri="{BB962C8B-B14F-4D97-AF65-F5344CB8AC3E}">
        <p14:creationId xmlns:p14="http://schemas.microsoft.com/office/powerpoint/2010/main" val="350785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Volwassenen (19+ jaar) - BEVOLKING - Alphen-Chaam (brabantscan.nl)</a:t>
            </a:r>
            <a:r>
              <a:rPr lang="nl-NL" dirty="0"/>
              <a:t> ; data nl gewicht: EASL</a:t>
            </a:r>
            <a:r>
              <a:rPr lang="nl-NL" baseline="0" dirty="0"/>
              <a:t> guideline NAFLD</a:t>
            </a:r>
          </a:p>
          <a:p>
            <a:r>
              <a:rPr lang="nl-NL" baseline="0" dirty="0" err="1"/>
              <a:t>Lean</a:t>
            </a:r>
            <a:r>
              <a:rPr lang="nl-NL" baseline="0" dirty="0"/>
              <a:t> NAFLD</a:t>
            </a:r>
          </a:p>
          <a:p>
            <a:r>
              <a:rPr lang="nl-NL" sz="1200" b="0" i="0" u="none" strike="noStrike" kern="1200" dirty="0" err="1">
                <a:solidFill>
                  <a:schemeClr val="tx1"/>
                </a:solidFill>
                <a:effectLst/>
                <a:latin typeface="+mn-lt"/>
                <a:ea typeface="ＭＳ Ｐゴシック" pitchFamily="-103" charset="-128"/>
                <a:cs typeface="ＭＳ Ｐゴシック" pitchFamily="-103" charset="-128"/>
              </a:rPr>
              <a:t>Younossi</a:t>
            </a:r>
            <a:r>
              <a:rPr lang="nl-NL" sz="1200" b="0" i="0" u="none" strike="noStrike" kern="1200" dirty="0">
                <a:solidFill>
                  <a:schemeClr val="tx1"/>
                </a:solidFill>
                <a:effectLst/>
                <a:latin typeface="+mn-lt"/>
                <a:ea typeface="ＭＳ Ｐゴシック" pitchFamily="-103" charset="-128"/>
                <a:cs typeface="ＭＳ Ｐゴシック" pitchFamily="-103" charset="-128"/>
              </a:rPr>
              <a:t>, Z., Tacke, F., </a:t>
            </a:r>
            <a:r>
              <a:rPr lang="nl-NL" sz="1200" b="0" i="0" u="none" strike="noStrike" kern="1200" dirty="0" err="1">
                <a:solidFill>
                  <a:schemeClr val="tx1"/>
                </a:solidFill>
                <a:effectLst/>
                <a:latin typeface="+mn-lt"/>
                <a:ea typeface="ＭＳ Ｐゴシック" pitchFamily="-103" charset="-128"/>
                <a:cs typeface="ＭＳ Ｐゴシック" pitchFamily="-103" charset="-128"/>
              </a:rPr>
              <a:t>Arrese</a:t>
            </a:r>
            <a:r>
              <a:rPr lang="nl-NL" sz="1200" b="0" i="0" u="none" strike="noStrike" kern="1200" dirty="0">
                <a:solidFill>
                  <a:schemeClr val="tx1"/>
                </a:solidFill>
                <a:effectLst/>
                <a:latin typeface="+mn-lt"/>
                <a:ea typeface="ＭＳ Ｐゴシック" pitchFamily="-103" charset="-128"/>
                <a:cs typeface="ＭＳ Ｐゴシック" pitchFamily="-103" charset="-128"/>
              </a:rPr>
              <a:t>, M., </a:t>
            </a:r>
            <a:r>
              <a:rPr lang="nl-NL" sz="1200" b="0" i="0" u="none" strike="noStrike" kern="1200" dirty="0" err="1">
                <a:solidFill>
                  <a:schemeClr val="tx1"/>
                </a:solidFill>
                <a:effectLst/>
                <a:latin typeface="+mn-lt"/>
                <a:ea typeface="ＭＳ Ｐゴシック" pitchFamily="-103" charset="-128"/>
                <a:cs typeface="ＭＳ Ｐゴシック" pitchFamily="-103" charset="-128"/>
              </a:rPr>
              <a:t>Sharma</a:t>
            </a:r>
            <a:r>
              <a:rPr lang="nl-NL" sz="1200" b="0" i="0" u="none" strike="noStrike" kern="1200" dirty="0">
                <a:solidFill>
                  <a:schemeClr val="tx1"/>
                </a:solidFill>
                <a:effectLst/>
                <a:latin typeface="+mn-lt"/>
                <a:ea typeface="ＭＳ Ｐゴシック" pitchFamily="-103" charset="-128"/>
                <a:cs typeface="ＭＳ Ｐゴシック" pitchFamily="-103" charset="-128"/>
              </a:rPr>
              <a:t>, B. C., </a:t>
            </a:r>
            <a:r>
              <a:rPr lang="nl-NL" sz="1200" b="0" i="0" u="none" strike="noStrike" kern="1200" dirty="0" err="1">
                <a:solidFill>
                  <a:schemeClr val="tx1"/>
                </a:solidFill>
                <a:effectLst/>
                <a:latin typeface="+mn-lt"/>
                <a:ea typeface="ＭＳ Ｐゴシック" pitchFamily="-103" charset="-128"/>
                <a:cs typeface="ＭＳ Ｐゴシック" pitchFamily="-103" charset="-128"/>
              </a:rPr>
              <a:t>Mostafa</a:t>
            </a:r>
            <a:r>
              <a:rPr lang="nl-NL" sz="1200" b="0" i="0" u="none" strike="noStrike" kern="1200" dirty="0">
                <a:solidFill>
                  <a:schemeClr val="tx1"/>
                </a:solidFill>
                <a:effectLst/>
                <a:latin typeface="+mn-lt"/>
                <a:ea typeface="ＭＳ Ｐゴシック" pitchFamily="-103" charset="-128"/>
                <a:cs typeface="ＭＳ Ｐゴシック" pitchFamily="-103" charset="-128"/>
              </a:rPr>
              <a:t>, I., </a:t>
            </a:r>
            <a:r>
              <a:rPr lang="nl-NL" sz="1200" b="0" i="0" u="none" strike="noStrike" kern="1200" dirty="0" err="1">
                <a:solidFill>
                  <a:schemeClr val="tx1"/>
                </a:solidFill>
                <a:effectLst/>
                <a:latin typeface="+mn-lt"/>
                <a:ea typeface="ＭＳ Ｐゴシック" pitchFamily="-103" charset="-128"/>
                <a:cs typeface="ＭＳ Ｐゴシック" pitchFamily="-103" charset="-128"/>
              </a:rPr>
              <a:t>Bugianesi</a:t>
            </a:r>
            <a:r>
              <a:rPr lang="nl-NL" sz="1200" b="0" i="0" u="none" strike="noStrike" kern="1200" dirty="0">
                <a:solidFill>
                  <a:schemeClr val="tx1"/>
                </a:solidFill>
                <a:effectLst/>
                <a:latin typeface="+mn-lt"/>
                <a:ea typeface="ＭＳ Ｐゴシック" pitchFamily="-103" charset="-128"/>
                <a:cs typeface="ＭＳ Ｐゴシック" pitchFamily="-103" charset="-128"/>
              </a:rPr>
              <a:t>, E., … Vos, M. B. (2018). </a:t>
            </a:r>
            <a:r>
              <a:rPr lang="nl-NL" sz="1200" b="0" i="1" u="none" strike="noStrike" kern="1200" dirty="0">
                <a:solidFill>
                  <a:schemeClr val="tx1"/>
                </a:solidFill>
                <a:effectLst/>
                <a:latin typeface="+mn-lt"/>
                <a:ea typeface="ＭＳ Ｐゴシック" pitchFamily="-103" charset="-128"/>
                <a:cs typeface="ＭＳ Ｐゴシック" pitchFamily="-103" charset="-128"/>
              </a:rPr>
              <a:t>Global </a:t>
            </a:r>
            <a:r>
              <a:rPr lang="nl-NL" sz="1200" b="0" i="1" u="none" strike="noStrike" kern="1200" dirty="0" err="1">
                <a:solidFill>
                  <a:schemeClr val="tx1"/>
                </a:solidFill>
                <a:effectLst/>
                <a:latin typeface="+mn-lt"/>
                <a:ea typeface="ＭＳ Ｐゴシック" pitchFamily="-103" charset="-128"/>
                <a:cs typeface="ＭＳ Ｐゴシック" pitchFamily="-103" charset="-128"/>
              </a:rPr>
              <a:t>Perspectives</a:t>
            </a:r>
            <a:r>
              <a:rPr lang="nl-NL" sz="1200" b="0" i="1" u="none" strike="noStrike" kern="1200" dirty="0">
                <a:solidFill>
                  <a:schemeClr val="tx1"/>
                </a:solidFill>
                <a:effectLst/>
                <a:latin typeface="+mn-lt"/>
                <a:ea typeface="ＭＳ Ｐゴシック" pitchFamily="-103" charset="-128"/>
                <a:cs typeface="ＭＳ Ｐゴシック" pitchFamily="-103" charset="-128"/>
              </a:rPr>
              <a:t> on Non-</a:t>
            </a:r>
            <a:r>
              <a:rPr lang="nl-NL" sz="1200" b="0" i="1" u="none" strike="noStrike" kern="1200" dirty="0" err="1">
                <a:solidFill>
                  <a:schemeClr val="tx1"/>
                </a:solidFill>
                <a:effectLst/>
                <a:latin typeface="+mn-lt"/>
                <a:ea typeface="ＭＳ Ｐゴシック" pitchFamily="-103" charset="-128"/>
                <a:cs typeface="ＭＳ Ｐゴシック" pitchFamily="-103" charset="-128"/>
              </a:rPr>
              <a:t>alcoholic</a:t>
            </a:r>
            <a:r>
              <a:rPr lang="nl-NL" sz="1200" b="0" i="1" u="none" strike="noStrike" kern="1200" dirty="0">
                <a:solidFill>
                  <a:schemeClr val="tx1"/>
                </a:solidFill>
                <a:effectLst/>
                <a:latin typeface="+mn-lt"/>
                <a:ea typeface="ＭＳ Ｐゴシック" pitchFamily="-103" charset="-128"/>
                <a:cs typeface="ＭＳ Ｐゴシック" pitchFamily="-103" charset="-128"/>
              </a:rPr>
              <a:t> </a:t>
            </a:r>
            <a:r>
              <a:rPr lang="nl-NL" sz="1200" b="0" i="1" u="none" strike="noStrike" kern="1200" dirty="0" err="1">
                <a:solidFill>
                  <a:schemeClr val="tx1"/>
                </a:solidFill>
                <a:effectLst/>
                <a:latin typeface="+mn-lt"/>
                <a:ea typeface="ＭＳ Ｐゴシック" pitchFamily="-103" charset="-128"/>
                <a:cs typeface="ＭＳ Ｐゴシック" pitchFamily="-103" charset="-128"/>
              </a:rPr>
              <a:t>Fatty</a:t>
            </a:r>
            <a:r>
              <a:rPr lang="nl-NL" sz="1200" b="0" i="1" u="none" strike="noStrike" kern="1200" dirty="0">
                <a:solidFill>
                  <a:schemeClr val="tx1"/>
                </a:solidFill>
                <a:effectLst/>
                <a:latin typeface="+mn-lt"/>
                <a:ea typeface="ＭＳ Ｐゴシック" pitchFamily="-103" charset="-128"/>
                <a:cs typeface="ＭＳ Ｐゴシック" pitchFamily="-103" charset="-128"/>
              </a:rPr>
              <a:t> </a:t>
            </a:r>
            <a:r>
              <a:rPr lang="nl-NL" sz="1200" b="0" i="1" u="none" strike="noStrike" kern="1200" dirty="0" err="1">
                <a:solidFill>
                  <a:schemeClr val="tx1"/>
                </a:solidFill>
                <a:effectLst/>
                <a:latin typeface="+mn-lt"/>
                <a:ea typeface="ＭＳ Ｐゴシック" pitchFamily="-103" charset="-128"/>
                <a:cs typeface="ＭＳ Ｐゴシック" pitchFamily="-103" charset="-128"/>
              </a:rPr>
              <a:t>Liver</a:t>
            </a:r>
            <a:r>
              <a:rPr lang="nl-NL" sz="1200" b="0" i="1" u="none" strike="noStrike" kern="1200" dirty="0">
                <a:solidFill>
                  <a:schemeClr val="tx1"/>
                </a:solidFill>
                <a:effectLst/>
                <a:latin typeface="+mn-lt"/>
                <a:ea typeface="ＭＳ Ｐゴシック" pitchFamily="-103" charset="-128"/>
                <a:cs typeface="ＭＳ Ｐゴシック" pitchFamily="-103" charset="-128"/>
              </a:rPr>
              <a:t> </a:t>
            </a:r>
            <a:r>
              <a:rPr lang="nl-NL" sz="1200" b="0" i="1" u="none" strike="noStrike" kern="1200" dirty="0" err="1">
                <a:solidFill>
                  <a:schemeClr val="tx1"/>
                </a:solidFill>
                <a:effectLst/>
                <a:latin typeface="+mn-lt"/>
                <a:ea typeface="ＭＳ Ｐゴシック" pitchFamily="-103" charset="-128"/>
                <a:cs typeface="ＭＳ Ｐゴシック" pitchFamily="-103" charset="-128"/>
              </a:rPr>
              <a:t>Disease</a:t>
            </a:r>
            <a:r>
              <a:rPr lang="nl-NL" sz="1200" b="0" i="1" u="none" strike="noStrike" kern="1200" dirty="0">
                <a:solidFill>
                  <a:schemeClr val="tx1"/>
                </a:solidFill>
                <a:effectLst/>
                <a:latin typeface="+mn-lt"/>
                <a:ea typeface="ＭＳ Ｐゴシック" pitchFamily="-103" charset="-128"/>
                <a:cs typeface="ＭＳ Ｐゴシック" pitchFamily="-103" charset="-128"/>
              </a:rPr>
              <a:t> </a:t>
            </a:r>
            <a:r>
              <a:rPr lang="nl-NL" sz="1200" b="0" i="1" u="none" strike="noStrike" kern="1200" dirty="0" err="1">
                <a:solidFill>
                  <a:schemeClr val="tx1"/>
                </a:solidFill>
                <a:effectLst/>
                <a:latin typeface="+mn-lt"/>
                <a:ea typeface="ＭＳ Ｐゴシック" pitchFamily="-103" charset="-128"/>
                <a:cs typeface="ＭＳ Ｐゴシック" pitchFamily="-103" charset="-128"/>
              </a:rPr>
              <a:t>and</a:t>
            </a:r>
            <a:r>
              <a:rPr lang="nl-NL" sz="1200" b="0" i="1" u="none" strike="noStrike" kern="1200" dirty="0">
                <a:solidFill>
                  <a:schemeClr val="tx1"/>
                </a:solidFill>
                <a:effectLst/>
                <a:latin typeface="+mn-lt"/>
                <a:ea typeface="ＭＳ Ｐゴシック" pitchFamily="-103" charset="-128"/>
                <a:cs typeface="ＭＳ Ｐゴシック" pitchFamily="-103" charset="-128"/>
              </a:rPr>
              <a:t> Non-</a:t>
            </a:r>
            <a:r>
              <a:rPr lang="nl-NL" sz="1200" b="0" i="1" u="none" strike="noStrike" kern="1200" dirty="0" err="1">
                <a:solidFill>
                  <a:schemeClr val="tx1"/>
                </a:solidFill>
                <a:effectLst/>
                <a:latin typeface="+mn-lt"/>
                <a:ea typeface="ＭＳ Ｐゴシック" pitchFamily="-103" charset="-128"/>
                <a:cs typeface="ＭＳ Ｐゴシック" pitchFamily="-103" charset="-128"/>
              </a:rPr>
              <a:t>alcoholic</a:t>
            </a:r>
            <a:r>
              <a:rPr lang="nl-NL" sz="1200" b="0" i="1" u="none" strike="noStrike" kern="1200" dirty="0">
                <a:solidFill>
                  <a:schemeClr val="tx1"/>
                </a:solidFill>
                <a:effectLst/>
                <a:latin typeface="+mn-lt"/>
                <a:ea typeface="ＭＳ Ｐゴシック" pitchFamily="-103" charset="-128"/>
                <a:cs typeface="ＭＳ Ｐゴシック" pitchFamily="-103" charset="-128"/>
              </a:rPr>
              <a:t> </a:t>
            </a:r>
            <a:r>
              <a:rPr lang="nl-NL" sz="1200" b="0" i="1" u="none" strike="noStrike" kern="1200" dirty="0" err="1">
                <a:solidFill>
                  <a:schemeClr val="tx1"/>
                </a:solidFill>
                <a:effectLst/>
                <a:latin typeface="+mn-lt"/>
                <a:ea typeface="ＭＳ Ｐゴシック" pitchFamily="-103" charset="-128"/>
                <a:cs typeface="ＭＳ Ｐゴシック" pitchFamily="-103" charset="-128"/>
              </a:rPr>
              <a:t>Steatohepatitis</a:t>
            </a:r>
            <a:r>
              <a:rPr lang="nl-NL" sz="1200" b="0" i="1" u="none" strike="noStrike" kern="1200" dirty="0">
                <a:solidFill>
                  <a:schemeClr val="tx1"/>
                </a:solidFill>
                <a:effectLst/>
                <a:latin typeface="+mn-lt"/>
                <a:ea typeface="ＭＳ Ｐゴシック" pitchFamily="-103" charset="-128"/>
                <a:cs typeface="ＭＳ Ｐゴシック" pitchFamily="-103" charset="-128"/>
              </a:rPr>
              <a:t>. Hepatology.</a:t>
            </a:r>
            <a:r>
              <a:rPr lang="nl-NL" sz="1200" b="0" i="0" u="none" strike="noStrike" kern="1200" dirty="0">
                <a:solidFill>
                  <a:schemeClr val="tx1"/>
                </a:solidFill>
                <a:effectLst/>
                <a:latin typeface="+mn-lt"/>
                <a:ea typeface="ＭＳ Ｐゴシック" pitchFamily="-103" charset="-128"/>
                <a:cs typeface="ＭＳ Ｐゴシック" pitchFamily="-103" charset="-128"/>
              </a:rPr>
              <a:t>doi:10.1002/hep.30251 </a:t>
            </a:r>
            <a:endParaRPr lang="nl-NL" dirty="0"/>
          </a:p>
        </p:txBody>
      </p:sp>
      <p:sp>
        <p:nvSpPr>
          <p:cNvPr id="4" name="Tijdelijke aanduiding voor dianummer 3"/>
          <p:cNvSpPr>
            <a:spLocks noGrp="1"/>
          </p:cNvSpPr>
          <p:nvPr>
            <p:ph type="sldNum" sz="quarter" idx="10"/>
          </p:nvPr>
        </p:nvSpPr>
        <p:spPr/>
        <p:txBody>
          <a:bodyPr/>
          <a:lstStyle/>
          <a:p>
            <a:pPr>
              <a:defRPr/>
            </a:pPr>
            <a:fld id="{CEB08996-7AD9-4B6D-B8A7-AF61A59C3859}" type="slidenum">
              <a:rPr lang="nl-NL" smtClean="0"/>
              <a:pPr>
                <a:defRPr/>
              </a:pPr>
              <a:t>14</a:t>
            </a:fld>
            <a:endParaRPr lang="nl-NL"/>
          </a:p>
        </p:txBody>
      </p:sp>
    </p:spTree>
    <p:extLst>
      <p:ext uri="{BB962C8B-B14F-4D97-AF65-F5344CB8AC3E}">
        <p14:creationId xmlns:p14="http://schemas.microsoft.com/office/powerpoint/2010/main" val="1197919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Inwoners</a:t>
            </a:r>
            <a:r>
              <a:rPr lang="nl-NL" baseline="0" dirty="0"/>
              <a:t> GGD West </a:t>
            </a:r>
            <a:r>
              <a:rPr lang="nl-NL" baseline="0" dirty="0" err="1"/>
              <a:t>Brbant</a:t>
            </a:r>
            <a:r>
              <a:rPr lang="nl-NL" baseline="0" dirty="0"/>
              <a:t> 2018: 561.912</a:t>
            </a:r>
          </a:p>
          <a:p>
            <a:pPr marL="0" indent="0">
              <a:buNone/>
            </a:pPr>
            <a:r>
              <a:rPr lang="nl-NL" sz="1200" dirty="0"/>
              <a:t>Aantal inwoners GGD West Brabant (≥ 19 </a:t>
            </a:r>
            <a:r>
              <a:rPr lang="nl-NL" sz="1200" dirty="0" err="1"/>
              <a:t>jr</a:t>
            </a:r>
            <a:r>
              <a:rPr lang="nl-NL" sz="1200" dirty="0"/>
              <a:t>): 562.000</a:t>
            </a:r>
            <a:br>
              <a:rPr lang="nl-NL" sz="1200" dirty="0"/>
            </a:br>
            <a:endParaRPr lang="nl-NL" sz="1200" dirty="0"/>
          </a:p>
          <a:p>
            <a:r>
              <a:rPr lang="nl-NL" sz="1200" dirty="0"/>
              <a:t>&gt; 285.000 mensen (50.8%) met overgewicht</a:t>
            </a:r>
            <a:br>
              <a:rPr lang="nl-NL" sz="1200" dirty="0"/>
            </a:br>
            <a:endParaRPr lang="nl-NL" sz="1200" dirty="0"/>
          </a:p>
          <a:p>
            <a:r>
              <a:rPr lang="nl-NL" sz="1200" dirty="0"/>
              <a:t>&gt; 80.000 mensen (14.3%) met morbide obesitas </a:t>
            </a:r>
            <a:r>
              <a:rPr lang="nl-NL" sz="1200" dirty="0">
                <a:sym typeface="Wingdings" panose="05000000000000000000" pitchFamily="2" charset="2"/>
              </a:rPr>
              <a:t> </a:t>
            </a:r>
            <a:r>
              <a:rPr lang="nl-NL" sz="1200" dirty="0"/>
              <a:t>90% NAFLD</a:t>
            </a:r>
          </a:p>
          <a:p>
            <a:pPr marL="0" indent="0">
              <a:buNone/>
            </a:pPr>
            <a:r>
              <a:rPr lang="nl-NL" sz="1200" dirty="0"/>
              <a:t>	</a:t>
            </a:r>
            <a:r>
              <a:rPr lang="nl-NL" sz="1200" dirty="0">
                <a:sym typeface="Wingdings" panose="05000000000000000000" pitchFamily="2" charset="2"/>
              </a:rPr>
              <a:t> 25-30% NASH  &gt;18.000 mensen met NASH in regio GGD 	West Brabant</a:t>
            </a:r>
            <a:endParaRPr lang="nl-NL" sz="1200" dirty="0"/>
          </a:p>
          <a:p>
            <a:endParaRPr lang="nl-NL" b="1" dirty="0"/>
          </a:p>
        </p:txBody>
      </p:sp>
      <p:sp>
        <p:nvSpPr>
          <p:cNvPr id="4" name="Tijdelijke aanduiding voor dianummer 3"/>
          <p:cNvSpPr>
            <a:spLocks noGrp="1"/>
          </p:cNvSpPr>
          <p:nvPr>
            <p:ph type="sldNum" sz="quarter" idx="10"/>
          </p:nvPr>
        </p:nvSpPr>
        <p:spPr/>
        <p:txBody>
          <a:bodyPr/>
          <a:lstStyle/>
          <a:p>
            <a:pPr>
              <a:defRPr/>
            </a:pPr>
            <a:fld id="{CEB08996-7AD9-4B6D-B8A7-AF61A59C3859}" type="slidenum">
              <a:rPr lang="nl-NL" smtClean="0"/>
              <a:pPr>
                <a:defRPr/>
              </a:pPr>
              <a:t>15</a:t>
            </a:fld>
            <a:endParaRPr lang="nl-NL"/>
          </a:p>
        </p:txBody>
      </p:sp>
    </p:spTree>
    <p:extLst>
      <p:ext uri="{BB962C8B-B14F-4D97-AF65-F5344CB8AC3E}">
        <p14:creationId xmlns:p14="http://schemas.microsoft.com/office/powerpoint/2010/main" val="122300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EB08996-7AD9-4B6D-B8A7-AF61A59C3859}" type="slidenum">
              <a:rPr lang="nl-NL" smtClean="0"/>
              <a:pPr>
                <a:defRPr/>
              </a:pPr>
              <a:t>17</a:t>
            </a:fld>
            <a:endParaRPr lang="nl-NL"/>
          </a:p>
        </p:txBody>
      </p:sp>
    </p:spTree>
    <p:extLst>
      <p:ext uri="{BB962C8B-B14F-4D97-AF65-F5344CB8AC3E}">
        <p14:creationId xmlns:p14="http://schemas.microsoft.com/office/powerpoint/2010/main" val="3245473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CEB08996-7AD9-4B6D-B8A7-AF61A59C3859}" type="slidenum">
              <a:rPr lang="nl-NL" smtClean="0"/>
              <a:pPr>
                <a:defRPr/>
              </a:pPr>
              <a:t>23</a:t>
            </a:fld>
            <a:endParaRPr lang="nl-NL"/>
          </a:p>
        </p:txBody>
      </p:sp>
    </p:spTree>
    <p:extLst>
      <p:ext uri="{BB962C8B-B14F-4D97-AF65-F5344CB8AC3E}">
        <p14:creationId xmlns:p14="http://schemas.microsoft.com/office/powerpoint/2010/main" val="95223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err="1">
                <a:solidFill>
                  <a:schemeClr val="tx1"/>
                </a:solidFill>
                <a:latin typeface="+mn-lt"/>
                <a:ea typeface="ＭＳ Ｐゴシック" pitchFamily="-103" charset="-128"/>
                <a:cs typeface="ＭＳ Ｐゴシック" pitchFamily="-103" charset="-128"/>
              </a:rPr>
              <a:t>Transiënte</a:t>
            </a:r>
            <a:r>
              <a:rPr lang="nl-NL" sz="1200" b="0" i="0" u="none" strike="noStrike" kern="1200" baseline="0" dirty="0">
                <a:solidFill>
                  <a:schemeClr val="tx1"/>
                </a:solidFill>
                <a:latin typeface="+mn-lt"/>
                <a:ea typeface="ＭＳ Ｐゴシック" pitchFamily="-103" charset="-128"/>
                <a:cs typeface="ＭＳ Ｐゴシック" pitchFamily="-103" charset="-128"/>
              </a:rPr>
              <a:t> </a:t>
            </a:r>
            <a:r>
              <a:rPr lang="nl-NL" sz="1200" b="0" i="0" u="none" strike="noStrike" kern="1200" baseline="0" dirty="0" err="1">
                <a:solidFill>
                  <a:schemeClr val="tx1"/>
                </a:solidFill>
                <a:latin typeface="+mn-lt"/>
                <a:ea typeface="ＭＳ Ｐゴシック" pitchFamily="-103" charset="-128"/>
                <a:cs typeface="ＭＳ Ｐゴシック" pitchFamily="-103" charset="-128"/>
              </a:rPr>
              <a:t>elastografie</a:t>
            </a:r>
            <a:r>
              <a:rPr lang="nl-NL" sz="1200" b="0" i="0" u="none" strike="noStrike" kern="1200" baseline="0" dirty="0">
                <a:solidFill>
                  <a:schemeClr val="tx1"/>
                </a:solidFill>
                <a:latin typeface="+mn-lt"/>
                <a:ea typeface="ＭＳ Ｐゴシック" pitchFamily="-103" charset="-128"/>
                <a:cs typeface="ＭＳ Ｐゴシック" pitchFamily="-103" charset="-128"/>
              </a:rPr>
              <a:t> maakt gebruik van het tegelijkertijd uitzenden van geluidsgolven (wit) en een schokgolf (rood). Op basis van de snelheid waarmee de schokgolf zich voortplant in het leverweefsel kan een inschatting worden gemaakt van de elasticiteit (fibrose) van de lever. Op basis van de mate van de uitdoving van de geluidsgolven (‘</a:t>
            </a:r>
            <a:r>
              <a:rPr lang="nl-NL" sz="1200" b="0" i="0" u="none" strike="noStrike" kern="1200" baseline="0" dirty="0" err="1">
                <a:solidFill>
                  <a:schemeClr val="tx1"/>
                </a:solidFill>
                <a:latin typeface="+mn-lt"/>
                <a:ea typeface="ＭＳ Ｐゴシック" pitchFamily="-103" charset="-128"/>
                <a:cs typeface="ＭＳ Ｐゴシック" pitchFamily="-103" charset="-128"/>
              </a:rPr>
              <a:t>controlled</a:t>
            </a:r>
            <a:r>
              <a:rPr lang="nl-NL" sz="1200" b="0" i="0" u="none" strike="noStrike" kern="1200" baseline="0" dirty="0">
                <a:solidFill>
                  <a:schemeClr val="tx1"/>
                </a:solidFill>
                <a:latin typeface="+mn-lt"/>
                <a:ea typeface="ＭＳ Ｐゴシック" pitchFamily="-103" charset="-128"/>
                <a:cs typeface="ＭＳ Ｐゴシック" pitchFamily="-103" charset="-128"/>
              </a:rPr>
              <a:t> </a:t>
            </a:r>
            <a:r>
              <a:rPr lang="nl-NL" sz="1200" b="0" i="0" u="none" strike="noStrike" kern="1200" baseline="0" dirty="0" err="1">
                <a:solidFill>
                  <a:schemeClr val="tx1"/>
                </a:solidFill>
                <a:latin typeface="+mn-lt"/>
                <a:ea typeface="ＭＳ Ｐゴシック" pitchFamily="-103" charset="-128"/>
                <a:cs typeface="ＭＳ Ｐゴシック" pitchFamily="-103" charset="-128"/>
              </a:rPr>
              <a:t>attenuation</a:t>
            </a:r>
            <a:r>
              <a:rPr lang="nl-NL" sz="1200" b="0" i="0" u="none" strike="noStrike" kern="1200" baseline="0" dirty="0">
                <a:solidFill>
                  <a:schemeClr val="tx1"/>
                </a:solidFill>
                <a:latin typeface="+mn-lt"/>
                <a:ea typeface="ＭＳ Ｐゴシック" pitchFamily="-103" charset="-128"/>
                <a:cs typeface="ＭＳ Ｐゴシック" pitchFamily="-103" charset="-128"/>
              </a:rPr>
              <a:t> parameter’) kan vervolgens een inschatting worden gemaakt van de mate van de leververvetting.</a:t>
            </a:r>
            <a:endParaRPr lang="nl-NL" dirty="0"/>
          </a:p>
        </p:txBody>
      </p:sp>
      <p:sp>
        <p:nvSpPr>
          <p:cNvPr id="4" name="Tijdelijke aanduiding voor dianummer 3"/>
          <p:cNvSpPr>
            <a:spLocks noGrp="1"/>
          </p:cNvSpPr>
          <p:nvPr>
            <p:ph type="sldNum" sz="quarter" idx="10"/>
          </p:nvPr>
        </p:nvSpPr>
        <p:spPr/>
        <p:txBody>
          <a:bodyPr/>
          <a:lstStyle/>
          <a:p>
            <a:pPr>
              <a:defRPr/>
            </a:pPr>
            <a:fld id="{CEB08996-7AD9-4B6D-B8A7-AF61A59C3859}" type="slidenum">
              <a:rPr lang="nl-NL" smtClean="0"/>
              <a:pPr>
                <a:defRPr/>
              </a:pPr>
              <a:t>24</a:t>
            </a:fld>
            <a:endParaRPr lang="nl-NL"/>
          </a:p>
        </p:txBody>
      </p:sp>
    </p:spTree>
    <p:extLst>
      <p:ext uri="{BB962C8B-B14F-4D97-AF65-F5344CB8AC3E}">
        <p14:creationId xmlns:p14="http://schemas.microsoft.com/office/powerpoint/2010/main" val="471650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EB08996-7AD9-4B6D-B8A7-AF61A59C3859}" type="slidenum">
              <a:rPr lang="nl-NL" smtClean="0"/>
              <a:pPr>
                <a:defRPr/>
              </a:pPr>
              <a:t>26</a:t>
            </a:fld>
            <a:endParaRPr lang="nl-NL"/>
          </a:p>
        </p:txBody>
      </p:sp>
    </p:spTree>
    <p:extLst>
      <p:ext uri="{BB962C8B-B14F-4D97-AF65-F5344CB8AC3E}">
        <p14:creationId xmlns:p14="http://schemas.microsoft.com/office/powerpoint/2010/main" val="1171431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934637"/>
            <a:ext cx="7772400" cy="1102519"/>
          </a:xfrm>
        </p:spPr>
        <p:txBody>
          <a:bodyPr/>
          <a:lstStyle/>
          <a:p>
            <a:r>
              <a:rPr lang="nl-NL"/>
              <a:t>Klik om de stijl te bewerken</a:t>
            </a:r>
            <a:endParaRPr lang="nl-NL" dirty="0"/>
          </a:p>
        </p:txBody>
      </p:sp>
      <p:sp>
        <p:nvSpPr>
          <p:cNvPr id="3" name="Sub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F7B821F8-1922-460A-93E6-AA4724DC9A12}" type="datetime1">
              <a:rPr lang="nl-NL"/>
              <a:pPr>
                <a:defRPr/>
              </a:pPr>
              <a:t>21-2-2021</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21F94087-2966-41EB-AC72-DEB55A3D7A5B}" type="slidenum">
              <a:rPr lang="nl-NL"/>
              <a:pPr>
                <a:defRPr/>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05979"/>
            <a:ext cx="6019800" cy="4388644"/>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266AECEA-204D-476C-A9E6-5152958890F9}" type="datetime1">
              <a:rPr lang="nl-NL"/>
              <a:pPr>
                <a:defRPr/>
              </a:pPr>
              <a:t>21-2-2021</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9E116F1E-C3A6-4A45-88C4-BAABC014ECDF}" type="slidenum">
              <a:rPr lang="nl-NL"/>
              <a:pPr>
                <a:def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B621F572-DFA4-43E7-A358-D82A98AEBBA5}" type="datetime1">
              <a:rPr lang="nl-NL"/>
              <a:pPr>
                <a:defRPr/>
              </a:pPr>
              <a:t>21-2-2021</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70B1BFEF-3232-4F8B-A4FF-9A9F59E9990A}" type="slidenum">
              <a:rPr lang="nl-NL"/>
              <a:pPr>
                <a:defRPr/>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E5F616A1-F81D-4EB9-A554-B62D41155969}" type="datetime1">
              <a:rPr lang="nl-NL"/>
              <a:pPr>
                <a:defRPr/>
              </a:pPr>
              <a:t>21-2-2021</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E04B4CA2-E594-4074-AE9C-515D4625EE6D}" type="slidenum">
              <a:rPr lang="nl-NL"/>
              <a:pPr>
                <a:defRPr/>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pPr>
              <a:defRPr/>
            </a:pPr>
            <a:fld id="{11312E0D-C741-444C-AD49-1873EF6C3439}" type="datetime1">
              <a:rPr lang="nl-NL"/>
              <a:pPr>
                <a:defRPr/>
              </a:pPr>
              <a:t>21-2-2021</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ACA6C6D1-9C42-49C6-9A61-549E2008C4FC}" type="slidenum">
              <a:rPr lang="nl-NL"/>
              <a:pPr>
                <a:defRPr/>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pPr>
              <a:defRPr/>
            </a:pPr>
            <a:fld id="{54400403-1489-4B00-B225-F2CD8EE21685}" type="datetime1">
              <a:rPr lang="nl-NL"/>
              <a:pPr>
                <a:defRPr/>
              </a:pPr>
              <a:t>21-2-2021</a:t>
            </a:fld>
            <a:endParaRPr lang="nl-NL"/>
          </a:p>
        </p:txBody>
      </p:sp>
      <p:sp>
        <p:nvSpPr>
          <p:cNvPr id="8" name="Tijdelijke aanduiding voor voettekst 4"/>
          <p:cNvSpPr>
            <a:spLocks noGrp="1"/>
          </p:cNvSpPr>
          <p:nvPr>
            <p:ph type="ftr" sz="quarter" idx="11"/>
          </p:nvPr>
        </p:nvSpPr>
        <p:spPr/>
        <p:txBody>
          <a:bodyPr/>
          <a:lstStyle>
            <a:lvl1pPr>
              <a:defRPr/>
            </a:lvl1pPr>
          </a:lstStyle>
          <a:p>
            <a:pPr>
              <a:defRPr/>
            </a:pPr>
            <a:endParaRPr lang="nl-NL"/>
          </a:p>
        </p:txBody>
      </p:sp>
      <p:sp>
        <p:nvSpPr>
          <p:cNvPr id="9" name="Tijdelijke aanduiding voor dianummer 5"/>
          <p:cNvSpPr>
            <a:spLocks noGrp="1"/>
          </p:cNvSpPr>
          <p:nvPr>
            <p:ph type="sldNum" sz="quarter" idx="12"/>
          </p:nvPr>
        </p:nvSpPr>
        <p:spPr/>
        <p:txBody>
          <a:bodyPr/>
          <a:lstStyle>
            <a:lvl1pPr>
              <a:defRPr/>
            </a:lvl1pPr>
          </a:lstStyle>
          <a:p>
            <a:pPr>
              <a:defRPr/>
            </a:pPr>
            <a:fld id="{CCA88F70-F07E-42A7-991E-0181B536EABD}" type="slidenum">
              <a:rPr lang="nl-NL"/>
              <a:pPr>
                <a:defRPr/>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p:cNvSpPr>
            <a:spLocks noGrp="1"/>
          </p:cNvSpPr>
          <p:nvPr>
            <p:ph type="dt" sz="half" idx="10"/>
          </p:nvPr>
        </p:nvSpPr>
        <p:spPr/>
        <p:txBody>
          <a:bodyPr/>
          <a:lstStyle>
            <a:lvl1pPr>
              <a:defRPr/>
            </a:lvl1pPr>
          </a:lstStyle>
          <a:p>
            <a:pPr>
              <a:defRPr/>
            </a:pPr>
            <a:fld id="{E66E0BDE-E9FD-4BD5-B3F7-9A9DACE7BE44}" type="datetime1">
              <a:rPr lang="nl-NL"/>
              <a:pPr>
                <a:defRPr/>
              </a:pPr>
              <a:t>21-2-2021</a:t>
            </a:fld>
            <a:endParaRPr lang="nl-NL"/>
          </a:p>
        </p:txBody>
      </p:sp>
      <p:sp>
        <p:nvSpPr>
          <p:cNvPr id="4" name="Tijdelijke aanduiding voor voettekst 4"/>
          <p:cNvSpPr>
            <a:spLocks noGrp="1"/>
          </p:cNvSpPr>
          <p:nvPr>
            <p:ph type="ftr" sz="quarter" idx="11"/>
          </p:nvPr>
        </p:nvSpPr>
        <p:spPr/>
        <p:txBody>
          <a:bodyPr/>
          <a:lstStyle>
            <a:lvl1pPr>
              <a:defRPr/>
            </a:lvl1pPr>
          </a:lstStyle>
          <a:p>
            <a:pPr>
              <a:defRPr/>
            </a:pPr>
            <a:endParaRPr lang="nl-NL"/>
          </a:p>
        </p:txBody>
      </p:sp>
      <p:sp>
        <p:nvSpPr>
          <p:cNvPr id="5" name="Tijdelijke aanduiding voor dianummer 5"/>
          <p:cNvSpPr>
            <a:spLocks noGrp="1"/>
          </p:cNvSpPr>
          <p:nvPr>
            <p:ph type="sldNum" sz="quarter" idx="12"/>
          </p:nvPr>
        </p:nvSpPr>
        <p:spPr/>
        <p:txBody>
          <a:bodyPr/>
          <a:lstStyle>
            <a:lvl1pPr>
              <a:defRPr/>
            </a:lvl1pPr>
          </a:lstStyle>
          <a:p>
            <a:pPr>
              <a:defRPr/>
            </a:pPr>
            <a:fld id="{237C6701-628B-41B7-AE26-F0F8D61C9F9F}" type="slidenum">
              <a:rPr lang="nl-NL"/>
              <a:pPr>
                <a:defRPr/>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703FFF53-53B4-4487-9601-06DA7D3CCBE4}" type="datetime1">
              <a:rPr lang="nl-NL"/>
              <a:pPr>
                <a:defRPr/>
              </a:pPr>
              <a:t>21-2-2021</a:t>
            </a:fld>
            <a:endParaRPr lang="nl-NL"/>
          </a:p>
        </p:txBody>
      </p:sp>
      <p:sp>
        <p:nvSpPr>
          <p:cNvPr id="3" name="Tijdelijke aanduiding voor voettekst 4"/>
          <p:cNvSpPr>
            <a:spLocks noGrp="1"/>
          </p:cNvSpPr>
          <p:nvPr>
            <p:ph type="ftr" sz="quarter" idx="11"/>
          </p:nvPr>
        </p:nvSpPr>
        <p:spPr/>
        <p:txBody>
          <a:bodyPr/>
          <a:lstStyle>
            <a:lvl1pPr>
              <a:defRPr/>
            </a:lvl1pPr>
          </a:lstStyle>
          <a:p>
            <a:pPr>
              <a:defRPr/>
            </a:pPr>
            <a:endParaRPr lang="nl-NL"/>
          </a:p>
        </p:txBody>
      </p:sp>
      <p:sp>
        <p:nvSpPr>
          <p:cNvPr id="4" name="Tijdelijke aanduiding voor dianummer 5"/>
          <p:cNvSpPr>
            <a:spLocks noGrp="1"/>
          </p:cNvSpPr>
          <p:nvPr>
            <p:ph type="sldNum" sz="quarter" idx="12"/>
          </p:nvPr>
        </p:nvSpPr>
        <p:spPr/>
        <p:txBody>
          <a:bodyPr/>
          <a:lstStyle>
            <a:lvl1pPr>
              <a:defRPr/>
            </a:lvl1pPr>
          </a:lstStyle>
          <a:p>
            <a:pPr>
              <a:defRPr/>
            </a:pPr>
            <a:fld id="{0218A8DC-84A3-488E-82F8-BE900A3DA112}" type="slidenum">
              <a:rPr lang="nl-NL"/>
              <a:pPr>
                <a:defRPr/>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97A98FF0-C542-4CF6-9A56-E1EB4E6FFF3F}" type="datetime1">
              <a:rPr lang="nl-NL"/>
              <a:pPr>
                <a:defRPr/>
              </a:pPr>
              <a:t>21-2-2021</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191DB586-55EF-46A3-925D-12FA2B0EADF8}" type="slidenum">
              <a:rPr lang="nl-NL"/>
              <a:pPr>
                <a:defRPr/>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D85DF519-7626-44E4-84C8-61ECD28F3A8A}" type="datetime1">
              <a:rPr lang="nl-NL"/>
              <a:pPr>
                <a:defRPr/>
              </a:pPr>
              <a:t>21-2-2021</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7567C63D-0B0C-4E2C-855A-B6CEE17DC14D}" type="slidenum">
              <a:rPr lang="nl-NL"/>
              <a:pPr>
                <a:defRPr/>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Titelstijl van model bewerken</a:t>
            </a:r>
          </a:p>
        </p:txBody>
      </p:sp>
      <p:sp>
        <p:nvSpPr>
          <p:cNvPr id="1027" name="Tijdelijke aanduiding voor tekst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itchFamily="-103" charset="0"/>
              </a:defRPr>
            </a:lvl1pPr>
          </a:lstStyle>
          <a:p>
            <a:pPr>
              <a:defRPr/>
            </a:pPr>
            <a:fld id="{E6CD8699-BB8C-4DD4-9C00-9440B1569868}" type="datetime1">
              <a:rPr lang="nl-NL"/>
              <a:pPr>
                <a:defRPr/>
              </a:pPr>
              <a:t>21-2-2021</a:t>
            </a:fld>
            <a:endParaRPr lang="nl-NL"/>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pitchFamily="-103" charset="0"/>
              </a:defRPr>
            </a:lvl1pPr>
          </a:lstStyle>
          <a:p>
            <a:pPr>
              <a:defRPr/>
            </a:pPr>
            <a:endParaRPr lang="nl-NL"/>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103" charset="0"/>
              </a:defRPr>
            </a:lvl1pPr>
          </a:lstStyle>
          <a:p>
            <a:pPr>
              <a:defRPr/>
            </a:pPr>
            <a:fld id="{A833D356-76E6-4127-A567-D81DCD94B9AF}"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743"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457200" rtl="0" eaLnBrk="1" fontAlgn="base" hangingPunct="1">
        <a:spcBef>
          <a:spcPct val="0"/>
        </a:spcBef>
        <a:spcAft>
          <a:spcPct val="0"/>
        </a:spcAft>
        <a:defRPr sz="4400" kern="1200">
          <a:solidFill>
            <a:srgbClr val="EF4630"/>
          </a:solidFill>
          <a:latin typeface="Museo 700"/>
          <a:ea typeface="Museo 700"/>
          <a:cs typeface="Museo 700"/>
        </a:defRPr>
      </a:lvl1pPr>
      <a:lvl2pPr algn="ctr" defTabSz="457200" rtl="0" eaLnBrk="1" fontAlgn="base" hangingPunct="1">
        <a:spcBef>
          <a:spcPct val="0"/>
        </a:spcBef>
        <a:spcAft>
          <a:spcPct val="0"/>
        </a:spcAft>
        <a:defRPr sz="4400">
          <a:solidFill>
            <a:srgbClr val="EF4630"/>
          </a:solidFill>
          <a:latin typeface="Museo 700"/>
          <a:ea typeface="Museo 700"/>
          <a:cs typeface="Museo 700"/>
        </a:defRPr>
      </a:lvl2pPr>
      <a:lvl3pPr algn="ctr" defTabSz="457200" rtl="0" eaLnBrk="1" fontAlgn="base" hangingPunct="1">
        <a:spcBef>
          <a:spcPct val="0"/>
        </a:spcBef>
        <a:spcAft>
          <a:spcPct val="0"/>
        </a:spcAft>
        <a:defRPr sz="4400">
          <a:solidFill>
            <a:srgbClr val="EF4630"/>
          </a:solidFill>
          <a:latin typeface="Museo 700"/>
          <a:ea typeface="Museo 700"/>
          <a:cs typeface="Museo 700"/>
        </a:defRPr>
      </a:lvl3pPr>
      <a:lvl4pPr algn="ctr" defTabSz="457200" rtl="0" eaLnBrk="1" fontAlgn="base" hangingPunct="1">
        <a:spcBef>
          <a:spcPct val="0"/>
        </a:spcBef>
        <a:spcAft>
          <a:spcPct val="0"/>
        </a:spcAft>
        <a:defRPr sz="4400">
          <a:solidFill>
            <a:srgbClr val="EF4630"/>
          </a:solidFill>
          <a:latin typeface="Museo 700"/>
          <a:ea typeface="Museo 700"/>
          <a:cs typeface="Museo 700"/>
        </a:defRPr>
      </a:lvl4pPr>
      <a:lvl5pPr algn="ctr" defTabSz="457200" rtl="0" eaLnBrk="1" fontAlgn="base" hangingPunct="1">
        <a:spcBef>
          <a:spcPct val="0"/>
        </a:spcBef>
        <a:spcAft>
          <a:spcPct val="0"/>
        </a:spcAft>
        <a:defRPr sz="4400">
          <a:solidFill>
            <a:srgbClr val="EF4630"/>
          </a:solidFill>
          <a:latin typeface="Museo 700"/>
          <a:ea typeface="Museo 700"/>
          <a:cs typeface="Museo 700"/>
        </a:defRPr>
      </a:lvl5pPr>
      <a:lvl6pPr marL="457200" algn="ctr" defTabSz="457200" rtl="0" eaLnBrk="1" fontAlgn="base" hangingPunct="1">
        <a:spcBef>
          <a:spcPct val="0"/>
        </a:spcBef>
        <a:spcAft>
          <a:spcPct val="0"/>
        </a:spcAft>
        <a:defRPr sz="4400">
          <a:solidFill>
            <a:srgbClr val="EF4630"/>
          </a:solidFill>
          <a:latin typeface="Museo 700"/>
          <a:ea typeface="Museo 700"/>
          <a:cs typeface="Museo 700"/>
        </a:defRPr>
      </a:lvl6pPr>
      <a:lvl7pPr marL="914400" algn="ctr" defTabSz="457200" rtl="0" eaLnBrk="1" fontAlgn="base" hangingPunct="1">
        <a:spcBef>
          <a:spcPct val="0"/>
        </a:spcBef>
        <a:spcAft>
          <a:spcPct val="0"/>
        </a:spcAft>
        <a:defRPr sz="4400">
          <a:solidFill>
            <a:srgbClr val="EF4630"/>
          </a:solidFill>
          <a:latin typeface="Museo 700"/>
          <a:ea typeface="Museo 700"/>
          <a:cs typeface="Museo 700"/>
        </a:defRPr>
      </a:lvl7pPr>
      <a:lvl8pPr marL="1371600" algn="ctr" defTabSz="457200" rtl="0" eaLnBrk="1" fontAlgn="base" hangingPunct="1">
        <a:spcBef>
          <a:spcPct val="0"/>
        </a:spcBef>
        <a:spcAft>
          <a:spcPct val="0"/>
        </a:spcAft>
        <a:defRPr sz="4400">
          <a:solidFill>
            <a:srgbClr val="EF4630"/>
          </a:solidFill>
          <a:latin typeface="Museo 700"/>
          <a:ea typeface="Museo 700"/>
          <a:cs typeface="Museo 700"/>
        </a:defRPr>
      </a:lvl8pPr>
      <a:lvl9pPr marL="1828800" algn="ctr" defTabSz="457200" rtl="0" eaLnBrk="1" fontAlgn="base" hangingPunct="1">
        <a:spcBef>
          <a:spcPct val="0"/>
        </a:spcBef>
        <a:spcAft>
          <a:spcPct val="0"/>
        </a:spcAft>
        <a:defRPr sz="4400">
          <a:solidFill>
            <a:srgbClr val="EF4630"/>
          </a:solidFill>
          <a:latin typeface="Museo 700"/>
          <a:ea typeface="Museo 700"/>
          <a:cs typeface="Museo 70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Source Sans Pro"/>
          <a:ea typeface="Source Sans Pro"/>
          <a:cs typeface="Source Sans Pro"/>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Source Sans Pro"/>
          <a:ea typeface="Source Sans Pro"/>
          <a:cs typeface="Source Sans Pro"/>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Source Sans Pro"/>
          <a:ea typeface="Source Sans Pro"/>
          <a:cs typeface="Source Sans Pro"/>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Source Sans Pro"/>
          <a:ea typeface="Source Sans Pro"/>
          <a:cs typeface="Source Sans Pro"/>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Source Sans Pro"/>
          <a:ea typeface="Source Sans Pro"/>
          <a:cs typeface="Source San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geneesmiddelenbijlevercirrose.n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074" name="Titel 1"/>
          <p:cNvSpPr>
            <a:spLocks noGrp="1"/>
          </p:cNvSpPr>
          <p:nvPr>
            <p:ph type="ctrTitle"/>
          </p:nvPr>
        </p:nvSpPr>
        <p:spPr>
          <a:xfrm>
            <a:off x="685800" y="975947"/>
            <a:ext cx="7772400" cy="2034554"/>
          </a:xfrm>
        </p:spPr>
        <p:txBody>
          <a:bodyPr/>
          <a:lstStyle/>
          <a:p>
            <a:r>
              <a:rPr lang="nl-NL" sz="7200" b="1" dirty="0">
                <a:latin typeface="Museo 700" pitchFamily="-103" charset="0"/>
                <a:ea typeface="Museo 700" pitchFamily="-103" charset="0"/>
                <a:cs typeface="Museo 700" pitchFamily="-103" charset="0"/>
              </a:rPr>
              <a:t> </a:t>
            </a:r>
            <a:br>
              <a:rPr lang="nl-NL" sz="7200" b="1" dirty="0">
                <a:latin typeface="Museo 700" pitchFamily="-103" charset="0"/>
                <a:ea typeface="Museo 700" pitchFamily="-103" charset="0"/>
                <a:cs typeface="Museo 700" pitchFamily="-103" charset="0"/>
              </a:rPr>
            </a:br>
            <a:r>
              <a:rPr lang="nl-NL" sz="5400" b="1" dirty="0">
                <a:latin typeface="Museo 700" pitchFamily="-103" charset="0"/>
                <a:ea typeface="Museo 700" pitchFamily="-103" charset="0"/>
                <a:cs typeface="Museo 700" pitchFamily="-103" charset="0"/>
              </a:rPr>
              <a:t>Leververvetting</a:t>
            </a:r>
          </a:p>
        </p:txBody>
      </p:sp>
      <p:sp>
        <p:nvSpPr>
          <p:cNvPr id="3" name="Ondertitel 2">
            <a:extLst>
              <a:ext uri="{FF2B5EF4-FFF2-40B4-BE49-F238E27FC236}">
                <a16:creationId xmlns:a16="http://schemas.microsoft.com/office/drawing/2014/main" id="{7E2A96CE-ED0A-1D4F-AA26-D321EFECFF72}"/>
              </a:ext>
            </a:extLst>
          </p:cNvPr>
          <p:cNvSpPr>
            <a:spLocks noGrp="1"/>
          </p:cNvSpPr>
          <p:nvPr>
            <p:ph type="subTitle" idx="1"/>
          </p:nvPr>
        </p:nvSpPr>
        <p:spPr>
          <a:xfrm>
            <a:off x="0" y="3510328"/>
            <a:ext cx="9144000" cy="1314450"/>
          </a:xfrm>
        </p:spPr>
        <p:txBody>
          <a:bodyPr/>
          <a:lstStyle/>
          <a:p>
            <a:r>
              <a:rPr lang="nl-NL" sz="2400" dirty="0"/>
              <a:t>Dr. Merel Tielemans, MDL-arts</a:t>
            </a:r>
          </a:p>
          <a:p>
            <a:endParaRPr lang="nl-NL" sz="1800" dirty="0"/>
          </a:p>
          <a:p>
            <a:r>
              <a:rPr lang="nl-NL" sz="1800" dirty="0"/>
              <a:t>23-02-2021</a:t>
            </a:r>
          </a:p>
          <a:p>
            <a:endParaRPr lang="nl-NL" sz="2400" dirty="0"/>
          </a:p>
        </p:txBody>
      </p:sp>
      <p:pic>
        <p:nvPicPr>
          <p:cNvPr id="2" name="Afbeelding 1"/>
          <p:cNvPicPr>
            <a:picLocks noChangeAspect="1"/>
          </p:cNvPicPr>
          <p:nvPr/>
        </p:nvPicPr>
        <p:blipFill rotWithShape="1">
          <a:blip r:embed="rId4">
            <a:extLst>
              <a:ext uri="{28A0092B-C50C-407E-A947-70E740481C1C}">
                <a14:useLocalDpi xmlns:a14="http://schemas.microsoft.com/office/drawing/2010/main" val="0"/>
              </a:ext>
            </a:extLst>
          </a:blip>
          <a:srcRect l="3846" t="14119" r="3846" b="17248"/>
          <a:stretch/>
        </p:blipFill>
        <p:spPr>
          <a:xfrm>
            <a:off x="1" y="112014"/>
            <a:ext cx="2600960" cy="206776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96147"/>
            <a:ext cx="8229600" cy="857250"/>
          </a:xfrm>
        </p:spPr>
        <p:txBody>
          <a:bodyPr/>
          <a:lstStyle/>
          <a:p>
            <a:r>
              <a:rPr lang="nl-NL" dirty="0"/>
              <a:t>Definities leververvetting</a:t>
            </a:r>
          </a:p>
        </p:txBody>
      </p:sp>
      <p:sp>
        <p:nvSpPr>
          <p:cNvPr id="3" name="Tijdelijke aanduiding voor inhoud 2"/>
          <p:cNvSpPr>
            <a:spLocks noGrp="1"/>
          </p:cNvSpPr>
          <p:nvPr>
            <p:ph idx="1"/>
          </p:nvPr>
        </p:nvSpPr>
        <p:spPr>
          <a:xfrm>
            <a:off x="457200" y="1200151"/>
            <a:ext cx="6786880" cy="3394472"/>
          </a:xfrm>
        </p:spPr>
        <p:txBody>
          <a:bodyPr/>
          <a:lstStyle/>
          <a:p>
            <a:r>
              <a:rPr lang="nl-NL" sz="2400" u="sng" dirty="0"/>
              <a:t>NAFLD:</a:t>
            </a:r>
            <a:r>
              <a:rPr lang="nl-NL" sz="2400" dirty="0"/>
              <a:t> Non-</a:t>
            </a:r>
            <a:r>
              <a:rPr lang="nl-NL" sz="2400" dirty="0" err="1"/>
              <a:t>alcoholic</a:t>
            </a:r>
            <a:r>
              <a:rPr lang="nl-NL" sz="2400" dirty="0"/>
              <a:t> </a:t>
            </a:r>
            <a:r>
              <a:rPr lang="nl-NL" sz="2400" dirty="0" err="1"/>
              <a:t>fatty</a:t>
            </a:r>
            <a:r>
              <a:rPr lang="nl-NL" sz="2400" dirty="0"/>
              <a:t> </a:t>
            </a:r>
            <a:r>
              <a:rPr lang="nl-NL" sz="2400" dirty="0" err="1"/>
              <a:t>liver</a:t>
            </a:r>
            <a:r>
              <a:rPr lang="nl-NL" sz="2400" dirty="0"/>
              <a:t> </a:t>
            </a:r>
            <a:r>
              <a:rPr lang="nl-NL" sz="2400" dirty="0" err="1"/>
              <a:t>disease</a:t>
            </a:r>
            <a:r>
              <a:rPr lang="nl-NL" sz="2400" dirty="0"/>
              <a:t> </a:t>
            </a:r>
            <a:br>
              <a:rPr lang="nl-NL" sz="2400" dirty="0"/>
            </a:br>
            <a:r>
              <a:rPr lang="nl-NL" sz="2400" dirty="0"/>
              <a:t/>
            </a:r>
            <a:br>
              <a:rPr lang="nl-NL" sz="2400" dirty="0"/>
            </a:br>
            <a:endParaRPr lang="nl-NL" sz="2400" dirty="0"/>
          </a:p>
          <a:p>
            <a:r>
              <a:rPr lang="nl-NL" sz="2400" u="sng" dirty="0"/>
              <a:t>MALFD:</a:t>
            </a:r>
            <a:r>
              <a:rPr lang="nl-NL" sz="2400" dirty="0"/>
              <a:t> </a:t>
            </a:r>
            <a:r>
              <a:rPr lang="nl-NL" sz="2400" dirty="0" err="1"/>
              <a:t>Metabolic</a:t>
            </a:r>
            <a:r>
              <a:rPr lang="nl-NL" sz="2400" dirty="0"/>
              <a:t> </a:t>
            </a:r>
            <a:r>
              <a:rPr lang="nl-NL" sz="2400" dirty="0" err="1"/>
              <a:t>associated</a:t>
            </a:r>
            <a:r>
              <a:rPr lang="nl-NL" sz="2400" dirty="0"/>
              <a:t> </a:t>
            </a:r>
            <a:r>
              <a:rPr lang="nl-NL" sz="2400" dirty="0" err="1"/>
              <a:t>fatty</a:t>
            </a:r>
            <a:r>
              <a:rPr lang="nl-NL" sz="2400" dirty="0"/>
              <a:t> </a:t>
            </a:r>
            <a:r>
              <a:rPr lang="nl-NL" sz="2400" dirty="0" err="1"/>
              <a:t>liver</a:t>
            </a:r>
            <a:r>
              <a:rPr lang="nl-NL" sz="2400" dirty="0"/>
              <a:t> </a:t>
            </a:r>
            <a:r>
              <a:rPr lang="nl-NL" sz="2400" dirty="0" err="1"/>
              <a:t>disease</a:t>
            </a:r>
            <a:r>
              <a:rPr lang="nl-NL" sz="2400" dirty="0"/>
              <a:t> </a:t>
            </a:r>
            <a:br>
              <a:rPr lang="nl-NL" sz="2400" dirty="0"/>
            </a:br>
            <a:r>
              <a:rPr lang="nl-NL" sz="2400" dirty="0"/>
              <a:t/>
            </a:r>
            <a:br>
              <a:rPr lang="nl-NL" sz="2400" dirty="0"/>
            </a:br>
            <a:endParaRPr lang="nl-NL" sz="2400" dirty="0"/>
          </a:p>
          <a:p>
            <a:r>
              <a:rPr lang="nl-NL" sz="2400" u="sng" dirty="0"/>
              <a:t>NASH:</a:t>
            </a:r>
            <a:r>
              <a:rPr lang="nl-NL" sz="2400" dirty="0"/>
              <a:t> non-</a:t>
            </a:r>
            <a:r>
              <a:rPr lang="nl-NL" sz="2400" dirty="0" err="1"/>
              <a:t>alcoholic</a:t>
            </a:r>
            <a:r>
              <a:rPr lang="nl-NL" sz="2400" dirty="0"/>
              <a:t> </a:t>
            </a:r>
            <a:r>
              <a:rPr lang="nl-NL" sz="2400" dirty="0" err="1"/>
              <a:t>steato</a:t>
            </a:r>
            <a:r>
              <a:rPr lang="nl-NL" sz="2400" dirty="0"/>
              <a:t>-hepatitis</a:t>
            </a:r>
            <a:r>
              <a:rPr lang="en-GB" sz="2400" dirty="0"/>
              <a:t>	</a:t>
            </a:r>
            <a:endParaRPr lang="nl-NL" sz="2400" dirty="0"/>
          </a:p>
        </p:txBody>
      </p:sp>
    </p:spTree>
    <p:extLst>
      <p:ext uri="{BB962C8B-B14F-4D97-AF65-F5344CB8AC3E}">
        <p14:creationId xmlns:p14="http://schemas.microsoft.com/office/powerpoint/2010/main" val="2834114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58C5D1-891E-D24A-9D39-0B745A581433}"/>
              </a:ext>
            </a:extLst>
          </p:cNvPr>
          <p:cNvSpPr>
            <a:spLocks noGrp="1"/>
          </p:cNvSpPr>
          <p:nvPr>
            <p:ph type="title"/>
          </p:nvPr>
        </p:nvSpPr>
        <p:spPr>
          <a:xfrm>
            <a:off x="0" y="0"/>
            <a:ext cx="8229600" cy="857250"/>
          </a:xfrm>
        </p:spPr>
        <p:txBody>
          <a:bodyPr/>
          <a:lstStyle/>
          <a:p>
            <a:r>
              <a:rPr lang="nl-NL" dirty="0"/>
              <a:t>Oorzaken steatose</a:t>
            </a:r>
          </a:p>
        </p:txBody>
      </p:sp>
      <p:graphicFrame>
        <p:nvGraphicFramePr>
          <p:cNvPr id="4" name="Tabel 4">
            <a:extLst>
              <a:ext uri="{FF2B5EF4-FFF2-40B4-BE49-F238E27FC236}">
                <a16:creationId xmlns:a16="http://schemas.microsoft.com/office/drawing/2014/main" id="{C9A8E576-1443-F041-8560-5C7E8115505E}"/>
              </a:ext>
            </a:extLst>
          </p:cNvPr>
          <p:cNvGraphicFramePr>
            <a:graphicFrameLocks noGrp="1"/>
          </p:cNvGraphicFramePr>
          <p:nvPr>
            <p:ph idx="1"/>
            <p:extLst>
              <p:ext uri="{D42A27DB-BD31-4B8C-83A1-F6EECF244321}">
                <p14:modId xmlns:p14="http://schemas.microsoft.com/office/powerpoint/2010/main" val="840432117"/>
              </p:ext>
            </p:extLst>
          </p:nvPr>
        </p:nvGraphicFramePr>
        <p:xfrm>
          <a:off x="1846498" y="857250"/>
          <a:ext cx="4592320" cy="4079240"/>
        </p:xfrm>
        <a:graphic>
          <a:graphicData uri="http://schemas.openxmlformats.org/drawingml/2006/table">
            <a:tbl>
              <a:tblPr firstRow="1" bandRow="1">
                <a:tableStyleId>{5C22544A-7EE6-4342-B048-85BDC9FD1C3A}</a:tableStyleId>
              </a:tblPr>
              <a:tblGrid>
                <a:gridCol w="4592320">
                  <a:extLst>
                    <a:ext uri="{9D8B030D-6E8A-4147-A177-3AD203B41FA5}">
                      <a16:colId xmlns:a16="http://schemas.microsoft.com/office/drawing/2014/main" val="2251020769"/>
                    </a:ext>
                  </a:extLst>
                </a:gridCol>
              </a:tblGrid>
              <a:tr h="370840">
                <a:tc>
                  <a:txBody>
                    <a:bodyPr/>
                    <a:lstStyle/>
                    <a:p>
                      <a:r>
                        <a:rPr lang="nl-NL" sz="1600" dirty="0"/>
                        <a:t>Meest voorkomend</a:t>
                      </a:r>
                    </a:p>
                  </a:txBody>
                  <a:tcPr>
                    <a:solidFill>
                      <a:schemeClr val="accent1"/>
                    </a:solidFill>
                  </a:tcPr>
                </a:tc>
                <a:extLst>
                  <a:ext uri="{0D108BD9-81ED-4DB2-BD59-A6C34878D82A}">
                    <a16:rowId xmlns:a16="http://schemas.microsoft.com/office/drawing/2014/main" val="2944195713"/>
                  </a:ext>
                </a:extLst>
              </a:tr>
              <a:tr h="370840">
                <a:tc>
                  <a:txBody>
                    <a:bodyPr/>
                    <a:lstStyle/>
                    <a:p>
                      <a:r>
                        <a:rPr lang="nl-NL" sz="1600" dirty="0"/>
                        <a:t>NAFLD</a:t>
                      </a:r>
                    </a:p>
                  </a:txBody>
                  <a:tcPr/>
                </a:tc>
                <a:extLst>
                  <a:ext uri="{0D108BD9-81ED-4DB2-BD59-A6C34878D82A}">
                    <a16:rowId xmlns:a16="http://schemas.microsoft.com/office/drawing/2014/main" val="152819063"/>
                  </a:ext>
                </a:extLst>
              </a:tr>
              <a:tr h="370840">
                <a:tc>
                  <a:txBody>
                    <a:bodyPr/>
                    <a:lstStyle/>
                    <a:p>
                      <a:r>
                        <a:rPr lang="nl-NL" sz="1600" dirty="0"/>
                        <a:t>Alcohol</a:t>
                      </a:r>
                    </a:p>
                  </a:txBody>
                  <a:tcPr/>
                </a:tc>
                <a:extLst>
                  <a:ext uri="{0D108BD9-81ED-4DB2-BD59-A6C34878D82A}">
                    <a16:rowId xmlns:a16="http://schemas.microsoft.com/office/drawing/2014/main" val="2322761986"/>
                  </a:ext>
                </a:extLst>
              </a:tr>
              <a:tr h="370840">
                <a:tc>
                  <a:txBody>
                    <a:bodyPr/>
                    <a:lstStyle/>
                    <a:p>
                      <a:r>
                        <a:rPr lang="nl-NL" sz="1600" b="1" dirty="0">
                          <a:solidFill>
                            <a:schemeClr val="bg1"/>
                          </a:solidFill>
                        </a:rPr>
                        <a:t>Zeldzame oorzaken</a:t>
                      </a:r>
                    </a:p>
                  </a:txBody>
                  <a:tcPr>
                    <a:solidFill>
                      <a:schemeClr val="accent1"/>
                    </a:solidFill>
                  </a:tcPr>
                </a:tc>
                <a:extLst>
                  <a:ext uri="{0D108BD9-81ED-4DB2-BD59-A6C34878D82A}">
                    <a16:rowId xmlns:a16="http://schemas.microsoft.com/office/drawing/2014/main" val="201610355"/>
                  </a:ext>
                </a:extLst>
              </a:tr>
              <a:tr h="370840">
                <a:tc>
                  <a:txBody>
                    <a:bodyPr/>
                    <a:lstStyle/>
                    <a:p>
                      <a:r>
                        <a:rPr lang="nl-NL" sz="1600" dirty="0"/>
                        <a:t>Hepatitis C</a:t>
                      </a:r>
                    </a:p>
                  </a:txBody>
                  <a:tcPr/>
                </a:tc>
                <a:extLst>
                  <a:ext uri="{0D108BD9-81ED-4DB2-BD59-A6C34878D82A}">
                    <a16:rowId xmlns:a16="http://schemas.microsoft.com/office/drawing/2014/main" val="894681115"/>
                  </a:ext>
                </a:extLst>
              </a:tr>
              <a:tr h="370840">
                <a:tc>
                  <a:txBody>
                    <a:bodyPr/>
                    <a:lstStyle/>
                    <a:p>
                      <a:r>
                        <a:rPr lang="nl-NL" sz="1600" dirty="0"/>
                        <a:t>Medicamenteus (tamoxifen, MTX, prednison)</a:t>
                      </a:r>
                    </a:p>
                  </a:txBody>
                  <a:tcPr/>
                </a:tc>
                <a:extLst>
                  <a:ext uri="{0D108BD9-81ED-4DB2-BD59-A6C34878D82A}">
                    <a16:rowId xmlns:a16="http://schemas.microsoft.com/office/drawing/2014/main" val="3003984458"/>
                  </a:ext>
                </a:extLst>
              </a:tr>
              <a:tr h="370840">
                <a:tc>
                  <a:txBody>
                    <a:bodyPr/>
                    <a:lstStyle/>
                    <a:p>
                      <a:r>
                        <a:rPr lang="nl-NL" sz="1600" dirty="0"/>
                        <a:t>Coeliakie</a:t>
                      </a:r>
                    </a:p>
                  </a:txBody>
                  <a:tcPr/>
                </a:tc>
                <a:extLst>
                  <a:ext uri="{0D108BD9-81ED-4DB2-BD59-A6C34878D82A}">
                    <a16:rowId xmlns:a16="http://schemas.microsoft.com/office/drawing/2014/main" val="1147928803"/>
                  </a:ext>
                </a:extLst>
              </a:tr>
              <a:tr h="370840">
                <a:tc>
                  <a:txBody>
                    <a:bodyPr/>
                    <a:lstStyle/>
                    <a:p>
                      <a:r>
                        <a:rPr lang="nl-NL" sz="1600" dirty="0"/>
                        <a:t>Acute </a:t>
                      </a:r>
                      <a:r>
                        <a:rPr lang="nl-NL" sz="1600" dirty="0" err="1"/>
                        <a:t>fatty</a:t>
                      </a:r>
                      <a:r>
                        <a:rPr lang="nl-NL" sz="1600" dirty="0"/>
                        <a:t> </a:t>
                      </a:r>
                      <a:r>
                        <a:rPr lang="nl-NL" sz="1600" dirty="0" err="1"/>
                        <a:t>liver</a:t>
                      </a:r>
                      <a:r>
                        <a:rPr lang="nl-NL" sz="1600" dirty="0"/>
                        <a:t> of </a:t>
                      </a:r>
                      <a:r>
                        <a:rPr lang="nl-NL" sz="1600" dirty="0" err="1"/>
                        <a:t>pregnancy</a:t>
                      </a:r>
                      <a:endParaRPr lang="nl-NL" sz="1600" dirty="0"/>
                    </a:p>
                  </a:txBody>
                  <a:tcPr/>
                </a:tc>
                <a:extLst>
                  <a:ext uri="{0D108BD9-81ED-4DB2-BD59-A6C34878D82A}">
                    <a16:rowId xmlns:a16="http://schemas.microsoft.com/office/drawing/2014/main" val="881160052"/>
                  </a:ext>
                </a:extLst>
              </a:tr>
              <a:tr h="370840">
                <a:tc>
                  <a:txBody>
                    <a:bodyPr/>
                    <a:lstStyle/>
                    <a:p>
                      <a:r>
                        <a:rPr lang="nl-NL" sz="1600" dirty="0"/>
                        <a:t>Hypothyreoïdie</a:t>
                      </a:r>
                    </a:p>
                  </a:txBody>
                  <a:tcPr/>
                </a:tc>
                <a:extLst>
                  <a:ext uri="{0D108BD9-81ED-4DB2-BD59-A6C34878D82A}">
                    <a16:rowId xmlns:a16="http://schemas.microsoft.com/office/drawing/2014/main" val="1995940448"/>
                  </a:ext>
                </a:extLst>
              </a:tr>
              <a:tr h="370840">
                <a:tc>
                  <a:txBody>
                    <a:bodyPr/>
                    <a:lstStyle/>
                    <a:p>
                      <a:r>
                        <a:rPr lang="nl-NL" sz="1600" dirty="0"/>
                        <a:t>Snel gewichtsverlies</a:t>
                      </a:r>
                    </a:p>
                  </a:txBody>
                  <a:tcPr/>
                </a:tc>
                <a:extLst>
                  <a:ext uri="{0D108BD9-81ED-4DB2-BD59-A6C34878D82A}">
                    <a16:rowId xmlns:a16="http://schemas.microsoft.com/office/drawing/2014/main" val="4194975824"/>
                  </a:ext>
                </a:extLst>
              </a:tr>
              <a:tr h="370840">
                <a:tc>
                  <a:txBody>
                    <a:bodyPr/>
                    <a:lstStyle/>
                    <a:p>
                      <a:r>
                        <a:rPr lang="nl-NL" sz="1600" dirty="0"/>
                        <a:t>Totale parenterale voeding</a:t>
                      </a:r>
                    </a:p>
                  </a:txBody>
                  <a:tcPr/>
                </a:tc>
                <a:extLst>
                  <a:ext uri="{0D108BD9-81ED-4DB2-BD59-A6C34878D82A}">
                    <a16:rowId xmlns:a16="http://schemas.microsoft.com/office/drawing/2014/main" val="2902802686"/>
                  </a:ext>
                </a:extLst>
              </a:tr>
            </a:tbl>
          </a:graphicData>
        </a:graphic>
      </p:graphicFrame>
      <p:sp>
        <p:nvSpPr>
          <p:cNvPr id="9" name="Tekstvak 8">
            <a:extLst>
              <a:ext uri="{FF2B5EF4-FFF2-40B4-BE49-F238E27FC236}">
                <a16:creationId xmlns:a16="http://schemas.microsoft.com/office/drawing/2014/main" id="{57D2E798-F2E9-E94F-A490-E937BED9BF39}"/>
              </a:ext>
            </a:extLst>
          </p:cNvPr>
          <p:cNvSpPr txBox="1"/>
          <p:nvPr/>
        </p:nvSpPr>
        <p:spPr>
          <a:xfrm>
            <a:off x="345440" y="3897193"/>
            <a:ext cx="1513840" cy="523220"/>
          </a:xfrm>
          <a:prstGeom prst="rect">
            <a:avLst/>
          </a:prstGeom>
          <a:noFill/>
        </p:spPr>
        <p:txBody>
          <a:bodyPr wrap="square" rtlCol="0">
            <a:spAutoFit/>
          </a:bodyPr>
          <a:lstStyle/>
          <a:p>
            <a:r>
              <a:rPr lang="nl-NL" sz="1400" dirty="0" err="1">
                <a:latin typeface="+mn-lt"/>
              </a:rPr>
              <a:t>Liebe</a:t>
            </a:r>
            <a:r>
              <a:rPr lang="nl-NL" sz="1400" dirty="0">
                <a:latin typeface="+mn-lt"/>
              </a:rPr>
              <a:t>, J of </a:t>
            </a:r>
            <a:r>
              <a:rPr lang="nl-NL" sz="1400" dirty="0" err="1">
                <a:latin typeface="+mn-lt"/>
              </a:rPr>
              <a:t>Hep</a:t>
            </a:r>
            <a:r>
              <a:rPr lang="nl-NL" sz="1400" dirty="0">
                <a:latin typeface="+mn-lt"/>
              </a:rPr>
              <a:t>, </a:t>
            </a:r>
            <a:br>
              <a:rPr lang="nl-NL" sz="1400" dirty="0">
                <a:latin typeface="+mn-lt"/>
              </a:rPr>
            </a:br>
            <a:r>
              <a:rPr lang="nl-NL" sz="1400" dirty="0" err="1">
                <a:latin typeface="+mn-lt"/>
              </a:rPr>
              <a:t>Epub</a:t>
            </a:r>
            <a:r>
              <a:rPr lang="nl-NL" sz="1400" dirty="0">
                <a:latin typeface="+mn-lt"/>
              </a:rPr>
              <a:t> 2021</a:t>
            </a:r>
          </a:p>
        </p:txBody>
      </p:sp>
    </p:spTree>
    <p:extLst>
      <p:ext uri="{BB962C8B-B14F-4D97-AF65-F5344CB8AC3E}">
        <p14:creationId xmlns:p14="http://schemas.microsoft.com/office/powerpoint/2010/main" val="10521252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l="2261" r="1184"/>
          <a:stretch/>
        </p:blipFill>
        <p:spPr>
          <a:xfrm>
            <a:off x="170976" y="77964"/>
            <a:ext cx="6790264" cy="4395352"/>
          </a:xfrm>
          <a:prstGeom prst="rect">
            <a:avLst/>
          </a:prstGeom>
        </p:spPr>
      </p:pic>
      <p:sp>
        <p:nvSpPr>
          <p:cNvPr id="2" name="Rechthoek 1">
            <a:extLst>
              <a:ext uri="{FF2B5EF4-FFF2-40B4-BE49-F238E27FC236}">
                <a16:creationId xmlns:a16="http://schemas.microsoft.com/office/drawing/2014/main" id="{A88420FC-8B57-004C-BA61-8A23CB06F589}"/>
              </a:ext>
            </a:extLst>
          </p:cNvPr>
          <p:cNvSpPr/>
          <p:nvPr/>
        </p:nvSpPr>
        <p:spPr>
          <a:xfrm>
            <a:off x="4198374" y="0"/>
            <a:ext cx="3156155" cy="1209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24572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619" y="194670"/>
            <a:ext cx="8229600" cy="857250"/>
          </a:xfrm>
        </p:spPr>
        <p:txBody>
          <a:bodyPr/>
          <a:lstStyle/>
          <a:p>
            <a:r>
              <a:rPr lang="nl-NL" dirty="0"/>
              <a:t>Risicofactoren leververvetting</a:t>
            </a:r>
          </a:p>
        </p:txBody>
      </p:sp>
      <p:sp>
        <p:nvSpPr>
          <p:cNvPr id="5" name="Tijdelijke aanduiding voor inhoud 4"/>
          <p:cNvSpPr>
            <a:spLocks noGrp="1"/>
          </p:cNvSpPr>
          <p:nvPr>
            <p:ph idx="1"/>
          </p:nvPr>
        </p:nvSpPr>
        <p:spPr>
          <a:xfrm>
            <a:off x="396240" y="1145375"/>
            <a:ext cx="4328160" cy="3394472"/>
          </a:xfrm>
        </p:spPr>
        <p:txBody>
          <a:bodyPr/>
          <a:lstStyle/>
          <a:p>
            <a:r>
              <a:rPr lang="nl-NL" sz="2400" dirty="0"/>
              <a:t>Westers dieet en leefstijl</a:t>
            </a:r>
          </a:p>
          <a:p>
            <a:pPr lvl="1"/>
            <a:r>
              <a:rPr lang="nl-NL" sz="2000" dirty="0"/>
              <a:t>Hoge calorie intake</a:t>
            </a:r>
          </a:p>
          <a:p>
            <a:pPr lvl="1"/>
            <a:r>
              <a:rPr lang="nl-NL" sz="2000" dirty="0"/>
              <a:t>Overmatig (verzadigd) vet</a:t>
            </a:r>
          </a:p>
          <a:p>
            <a:pPr lvl="1"/>
            <a:r>
              <a:rPr lang="nl-NL" sz="2000" dirty="0"/>
              <a:t>Hoge fructose inname</a:t>
            </a:r>
          </a:p>
          <a:p>
            <a:pPr lvl="1"/>
            <a:r>
              <a:rPr lang="nl-NL" sz="2000" dirty="0"/>
              <a:t>Weinig lichaamsbeweging</a:t>
            </a:r>
            <a:r>
              <a:rPr lang="nl-NL" sz="2400" dirty="0"/>
              <a:t/>
            </a:r>
            <a:br>
              <a:rPr lang="nl-NL" sz="2400" dirty="0"/>
            </a:br>
            <a:endParaRPr lang="nl-NL" sz="2400" dirty="0"/>
          </a:p>
        </p:txBody>
      </p:sp>
      <p:pic>
        <p:nvPicPr>
          <p:cNvPr id="6" name="Afbeelding 5"/>
          <p:cNvPicPr>
            <a:picLocks noChangeAspect="1"/>
          </p:cNvPicPr>
          <p:nvPr/>
        </p:nvPicPr>
        <p:blipFill>
          <a:blip r:embed="rId2"/>
          <a:stretch>
            <a:fillRect/>
          </a:stretch>
        </p:blipFill>
        <p:spPr>
          <a:xfrm>
            <a:off x="3639573" y="3146323"/>
            <a:ext cx="3254165" cy="1958259"/>
          </a:xfrm>
          <a:prstGeom prst="rect">
            <a:avLst/>
          </a:prstGeom>
        </p:spPr>
      </p:pic>
    </p:spTree>
    <p:extLst>
      <p:ext uri="{BB962C8B-B14F-4D97-AF65-F5344CB8AC3E}">
        <p14:creationId xmlns:p14="http://schemas.microsoft.com/office/powerpoint/2010/main" val="26671772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0219" y="175896"/>
            <a:ext cx="8229600" cy="857250"/>
          </a:xfrm>
        </p:spPr>
        <p:txBody>
          <a:bodyPr/>
          <a:lstStyle/>
          <a:p>
            <a:r>
              <a:rPr lang="nl-NL" dirty="0"/>
              <a:t>Prevalentie leververvetting</a:t>
            </a:r>
          </a:p>
        </p:txBody>
      </p:sp>
      <p:pic>
        <p:nvPicPr>
          <p:cNvPr id="5" name="Afbeelding 4">
            <a:extLst>
              <a:ext uri="{FF2B5EF4-FFF2-40B4-BE49-F238E27FC236}">
                <a16:creationId xmlns:a16="http://schemas.microsoft.com/office/drawing/2014/main" id="{07D03E57-F8C8-F04A-9A5C-25E3E646BB13}"/>
              </a:ext>
            </a:extLst>
          </p:cNvPr>
          <p:cNvPicPr>
            <a:picLocks noChangeAspect="1"/>
          </p:cNvPicPr>
          <p:nvPr/>
        </p:nvPicPr>
        <p:blipFill rotWithShape="1">
          <a:blip r:embed="rId3"/>
          <a:srcRect t="14020" b="15442"/>
          <a:stretch/>
        </p:blipFill>
        <p:spPr>
          <a:xfrm>
            <a:off x="1777345" y="2661538"/>
            <a:ext cx="4941572" cy="2306066"/>
          </a:xfrm>
          <a:prstGeom prst="rect">
            <a:avLst/>
          </a:prstGeom>
        </p:spPr>
      </p:pic>
      <p:graphicFrame>
        <p:nvGraphicFramePr>
          <p:cNvPr id="3" name="Tabel 5">
            <a:extLst>
              <a:ext uri="{FF2B5EF4-FFF2-40B4-BE49-F238E27FC236}">
                <a16:creationId xmlns:a16="http://schemas.microsoft.com/office/drawing/2014/main" id="{0F444A9A-C131-9B4C-B99B-7136CAF7DB9D}"/>
              </a:ext>
            </a:extLst>
          </p:cNvPr>
          <p:cNvGraphicFramePr>
            <a:graphicFrameLocks noGrp="1"/>
          </p:cNvGraphicFramePr>
          <p:nvPr>
            <p:extLst>
              <p:ext uri="{D42A27DB-BD31-4B8C-83A1-F6EECF244321}">
                <p14:modId xmlns:p14="http://schemas.microsoft.com/office/powerpoint/2010/main" val="32036676"/>
              </p:ext>
            </p:extLst>
          </p:nvPr>
        </p:nvGraphicFramePr>
        <p:xfrm>
          <a:off x="1777344" y="1033146"/>
          <a:ext cx="4941571" cy="1538604"/>
        </p:xfrm>
        <a:graphic>
          <a:graphicData uri="http://schemas.openxmlformats.org/drawingml/2006/table">
            <a:tbl>
              <a:tblPr firstRow="1" bandRow="1">
                <a:tableStyleId>{5C22544A-7EE6-4342-B048-85BDC9FD1C3A}</a:tableStyleId>
              </a:tblPr>
              <a:tblGrid>
                <a:gridCol w="3573545">
                  <a:extLst>
                    <a:ext uri="{9D8B030D-6E8A-4147-A177-3AD203B41FA5}">
                      <a16:colId xmlns:a16="http://schemas.microsoft.com/office/drawing/2014/main" val="4216913589"/>
                    </a:ext>
                  </a:extLst>
                </a:gridCol>
                <a:gridCol w="1368026">
                  <a:extLst>
                    <a:ext uri="{9D8B030D-6E8A-4147-A177-3AD203B41FA5}">
                      <a16:colId xmlns:a16="http://schemas.microsoft.com/office/drawing/2014/main" val="66912800"/>
                    </a:ext>
                  </a:extLst>
                </a:gridCol>
              </a:tblGrid>
              <a:tr h="384651">
                <a:tc>
                  <a:txBody>
                    <a:bodyPr/>
                    <a:lstStyle/>
                    <a:p>
                      <a:r>
                        <a:rPr lang="nl-NL" dirty="0"/>
                        <a:t>Gewicht</a:t>
                      </a:r>
                    </a:p>
                  </a:txBody>
                  <a:tcPr/>
                </a:tc>
                <a:tc>
                  <a:txBody>
                    <a:bodyPr/>
                    <a:lstStyle/>
                    <a:p>
                      <a:r>
                        <a:rPr lang="nl-NL" dirty="0"/>
                        <a:t>Percentage </a:t>
                      </a:r>
                    </a:p>
                  </a:txBody>
                  <a:tcPr/>
                </a:tc>
                <a:extLst>
                  <a:ext uri="{0D108BD9-81ED-4DB2-BD59-A6C34878D82A}">
                    <a16:rowId xmlns:a16="http://schemas.microsoft.com/office/drawing/2014/main" val="3960214942"/>
                  </a:ext>
                </a:extLst>
              </a:tr>
              <a:tr h="384651">
                <a:tc>
                  <a:txBody>
                    <a:bodyPr/>
                    <a:lstStyle/>
                    <a:p>
                      <a:r>
                        <a:rPr lang="nl-NL" dirty="0"/>
                        <a:t>Normaal gewicht </a:t>
                      </a:r>
                      <a:r>
                        <a:rPr lang="nl-NL" i="1" dirty="0"/>
                        <a:t>(‘</a:t>
                      </a:r>
                      <a:r>
                        <a:rPr lang="nl-NL" i="1" dirty="0" err="1"/>
                        <a:t>lean</a:t>
                      </a:r>
                      <a:r>
                        <a:rPr lang="nl-NL" i="1" dirty="0"/>
                        <a:t> NAFLD’)</a:t>
                      </a:r>
                    </a:p>
                  </a:txBody>
                  <a:tcPr/>
                </a:tc>
                <a:tc>
                  <a:txBody>
                    <a:bodyPr/>
                    <a:lstStyle/>
                    <a:p>
                      <a:pPr algn="ctr"/>
                      <a:r>
                        <a:rPr lang="nl-NL" dirty="0"/>
                        <a:t>7%</a:t>
                      </a:r>
                    </a:p>
                  </a:txBody>
                  <a:tcPr/>
                </a:tc>
                <a:extLst>
                  <a:ext uri="{0D108BD9-81ED-4DB2-BD59-A6C34878D82A}">
                    <a16:rowId xmlns:a16="http://schemas.microsoft.com/office/drawing/2014/main" val="418631295"/>
                  </a:ext>
                </a:extLst>
              </a:tr>
              <a:tr h="384651">
                <a:tc>
                  <a:txBody>
                    <a:bodyPr/>
                    <a:lstStyle/>
                    <a:p>
                      <a:r>
                        <a:rPr lang="nl-NL" dirty="0"/>
                        <a:t>Overgewicht </a:t>
                      </a:r>
                      <a:r>
                        <a:rPr lang="nl-NL" sz="1800" dirty="0"/>
                        <a:t>(BMI ≥ 25) </a:t>
                      </a:r>
                      <a:endParaRPr lang="nl-NL" dirty="0"/>
                    </a:p>
                  </a:txBody>
                  <a:tcPr/>
                </a:tc>
                <a:tc>
                  <a:txBody>
                    <a:bodyPr/>
                    <a:lstStyle/>
                    <a:p>
                      <a:pPr algn="ctr"/>
                      <a:r>
                        <a:rPr lang="nl-NL" dirty="0"/>
                        <a:t>58%</a:t>
                      </a:r>
                    </a:p>
                  </a:txBody>
                  <a:tcPr/>
                </a:tc>
                <a:extLst>
                  <a:ext uri="{0D108BD9-81ED-4DB2-BD59-A6C34878D82A}">
                    <a16:rowId xmlns:a16="http://schemas.microsoft.com/office/drawing/2014/main" val="1392249050"/>
                  </a:ext>
                </a:extLst>
              </a:tr>
              <a:tr h="384651">
                <a:tc>
                  <a:txBody>
                    <a:bodyPr/>
                    <a:lstStyle/>
                    <a:p>
                      <a:r>
                        <a:rPr lang="nl-NL" dirty="0"/>
                        <a:t>Obesitas </a:t>
                      </a:r>
                      <a:r>
                        <a:rPr lang="nl-NL" sz="1800" dirty="0"/>
                        <a:t>(BMI ≥ 30): </a:t>
                      </a:r>
                      <a:endParaRPr lang="nl-NL" dirty="0"/>
                    </a:p>
                  </a:txBody>
                  <a:tcPr/>
                </a:tc>
                <a:tc>
                  <a:txBody>
                    <a:bodyPr/>
                    <a:lstStyle/>
                    <a:p>
                      <a:pPr algn="ctr"/>
                      <a:r>
                        <a:rPr lang="nl-NL" dirty="0"/>
                        <a:t>90%</a:t>
                      </a:r>
                    </a:p>
                  </a:txBody>
                  <a:tcPr/>
                </a:tc>
                <a:extLst>
                  <a:ext uri="{0D108BD9-81ED-4DB2-BD59-A6C34878D82A}">
                    <a16:rowId xmlns:a16="http://schemas.microsoft.com/office/drawing/2014/main" val="1144124364"/>
                  </a:ext>
                </a:extLst>
              </a:tr>
            </a:tbl>
          </a:graphicData>
        </a:graphic>
      </p:graphicFrame>
    </p:spTree>
    <p:extLst>
      <p:ext uri="{BB962C8B-B14F-4D97-AF65-F5344CB8AC3E}">
        <p14:creationId xmlns:p14="http://schemas.microsoft.com/office/powerpoint/2010/main" val="4583763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rotWithShape="1">
          <a:blip r:embed="rId3">
            <a:extLst>
              <a:ext uri="{28A0092B-C50C-407E-A947-70E740481C1C}">
                <a14:useLocalDpi xmlns:a14="http://schemas.microsoft.com/office/drawing/2010/main" val="0"/>
              </a:ext>
            </a:extLst>
          </a:blip>
          <a:srcRect l="7275" t="17175" r="55889" b="14191"/>
          <a:stretch/>
        </p:blipFill>
        <p:spPr>
          <a:xfrm>
            <a:off x="28280" y="0"/>
            <a:ext cx="3426120" cy="3989724"/>
          </a:xfrm>
        </p:spPr>
      </p:pic>
      <p:sp>
        <p:nvSpPr>
          <p:cNvPr id="5" name="Rechthoek 4"/>
          <p:cNvSpPr/>
          <p:nvPr/>
        </p:nvSpPr>
        <p:spPr>
          <a:xfrm>
            <a:off x="4042888" y="299826"/>
            <a:ext cx="1289304" cy="68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Afbeelding 5"/>
          <p:cNvPicPr>
            <a:picLocks noChangeAspect="1"/>
          </p:cNvPicPr>
          <p:nvPr/>
        </p:nvPicPr>
        <p:blipFill rotWithShape="1">
          <a:blip r:embed="rId4">
            <a:extLst>
              <a:ext uri="{28A0092B-C50C-407E-A947-70E740481C1C}">
                <a14:useLocalDpi xmlns:a14="http://schemas.microsoft.com/office/drawing/2010/main" val="0"/>
              </a:ext>
            </a:extLst>
          </a:blip>
          <a:srcRect l="50322" t="16356" r="14443" b="21244"/>
          <a:stretch/>
        </p:blipFill>
        <p:spPr>
          <a:xfrm>
            <a:off x="3454400" y="50539"/>
            <a:ext cx="3558880" cy="3939185"/>
          </a:xfrm>
          <a:prstGeom prst="rect">
            <a:avLst/>
          </a:prstGeom>
        </p:spPr>
      </p:pic>
      <p:sp>
        <p:nvSpPr>
          <p:cNvPr id="7" name="Rechthoek 6"/>
          <p:cNvSpPr/>
          <p:nvPr/>
        </p:nvSpPr>
        <p:spPr>
          <a:xfrm>
            <a:off x="6826840" y="-241173"/>
            <a:ext cx="571763" cy="68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E222C442-2CA7-564D-A8A7-159CB9D7DF8A}"/>
              </a:ext>
            </a:extLst>
          </p:cNvPr>
          <p:cNvSpPr/>
          <p:nvPr/>
        </p:nvSpPr>
        <p:spPr>
          <a:xfrm>
            <a:off x="3113293" y="426826"/>
            <a:ext cx="379207" cy="3224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946499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87756"/>
            <a:ext cx="8229600" cy="857250"/>
          </a:xfrm>
        </p:spPr>
        <p:txBody>
          <a:bodyPr/>
          <a:lstStyle/>
          <a:p>
            <a:r>
              <a:rPr lang="nl-NL" dirty="0"/>
              <a:t>Behandeling leververvetting</a:t>
            </a:r>
          </a:p>
        </p:txBody>
      </p:sp>
      <p:sp>
        <p:nvSpPr>
          <p:cNvPr id="3" name="Tijdelijke aanduiding voor inhoud 2"/>
          <p:cNvSpPr>
            <a:spLocks noGrp="1"/>
          </p:cNvSpPr>
          <p:nvPr>
            <p:ph idx="1"/>
          </p:nvPr>
        </p:nvSpPr>
        <p:spPr>
          <a:xfrm>
            <a:off x="596900" y="1162051"/>
            <a:ext cx="6743700" cy="2042779"/>
          </a:xfrm>
        </p:spPr>
        <p:txBody>
          <a:bodyPr/>
          <a:lstStyle/>
          <a:p>
            <a:pPr marL="0" indent="0">
              <a:buNone/>
            </a:pPr>
            <a:r>
              <a:rPr lang="nl-NL" sz="2400" dirty="0"/>
              <a:t>Nog geen geregistreerde medicamenteuze behandeling</a:t>
            </a:r>
          </a:p>
          <a:p>
            <a:pPr marL="0" indent="0">
              <a:buNone/>
            </a:pPr>
            <a:endParaRPr lang="nl-NL" dirty="0"/>
          </a:p>
          <a:p>
            <a:pPr marL="0" indent="0">
              <a:buNone/>
            </a:pPr>
            <a:endParaRPr lang="nl-NL" dirty="0"/>
          </a:p>
        </p:txBody>
      </p:sp>
      <p:sp>
        <p:nvSpPr>
          <p:cNvPr id="5" name="Tijdelijke aanduiding voor inhoud 2">
            <a:extLst>
              <a:ext uri="{FF2B5EF4-FFF2-40B4-BE49-F238E27FC236}">
                <a16:creationId xmlns:a16="http://schemas.microsoft.com/office/drawing/2014/main" id="{EE47DAE7-AFB3-B446-AA3C-47EFB38621EE}"/>
              </a:ext>
            </a:extLst>
          </p:cNvPr>
          <p:cNvSpPr txBox="1">
            <a:spLocks/>
          </p:cNvSpPr>
          <p:nvPr/>
        </p:nvSpPr>
        <p:spPr bwMode="auto">
          <a:xfrm>
            <a:off x="431800" y="2014634"/>
            <a:ext cx="8712200" cy="312886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Source Sans Pro"/>
                <a:ea typeface="Source Sans Pro"/>
                <a:cs typeface="Source Sans Pro"/>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Source Sans Pro"/>
                <a:ea typeface="Source Sans Pro"/>
                <a:cs typeface="Source Sans Pro"/>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Source Sans Pro"/>
                <a:ea typeface="Source Sans Pro"/>
                <a:cs typeface="Source Sans Pro"/>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Source Sans Pro"/>
                <a:ea typeface="Source Sans Pro"/>
                <a:cs typeface="Source Sans Pro"/>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Source Sans Pro"/>
                <a:ea typeface="Source Sans Pro"/>
                <a:cs typeface="Source San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4000" i="1" dirty="0">
                <a:solidFill>
                  <a:srgbClr val="EF4630"/>
                </a:solidFill>
              </a:rPr>
              <a:t>Onderzochte behandelingen</a:t>
            </a:r>
          </a:p>
          <a:p>
            <a:r>
              <a:rPr lang="nl-NL" sz="2000" i="1" dirty="0"/>
              <a:t>Metformine</a:t>
            </a:r>
          </a:p>
          <a:p>
            <a:r>
              <a:rPr lang="nl-NL" sz="2000" i="1" dirty="0"/>
              <a:t>Vitamine E</a:t>
            </a:r>
          </a:p>
          <a:p>
            <a:r>
              <a:rPr lang="nl-NL" sz="2000" i="1" dirty="0"/>
              <a:t>Statines</a:t>
            </a:r>
          </a:p>
          <a:p>
            <a:r>
              <a:rPr lang="nl-NL" sz="2000" i="1" dirty="0" err="1"/>
              <a:t>Ursodeoxycholzuur</a:t>
            </a:r>
            <a:r>
              <a:rPr lang="nl-NL" sz="2000" i="1" dirty="0"/>
              <a:t> </a:t>
            </a:r>
          </a:p>
          <a:p>
            <a:r>
              <a:rPr lang="nl-NL" sz="2000" i="1" dirty="0" err="1"/>
              <a:t>Bariatrische</a:t>
            </a:r>
            <a:r>
              <a:rPr lang="nl-NL" sz="2000" i="1" dirty="0"/>
              <a:t> chirurgie</a:t>
            </a:r>
          </a:p>
          <a:p>
            <a:endParaRPr lang="nl-NL" sz="2400" dirty="0"/>
          </a:p>
        </p:txBody>
      </p:sp>
    </p:spTree>
    <p:extLst>
      <p:ext uri="{BB962C8B-B14F-4D97-AF65-F5344CB8AC3E}">
        <p14:creationId xmlns:p14="http://schemas.microsoft.com/office/powerpoint/2010/main" val="426729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E31D56E-2F9D-CE43-A1DB-41364EDCA229}"/>
              </a:ext>
            </a:extLst>
          </p:cNvPr>
          <p:cNvSpPr>
            <a:spLocks noGrp="1"/>
          </p:cNvSpPr>
          <p:nvPr>
            <p:ph type="title"/>
          </p:nvPr>
        </p:nvSpPr>
        <p:spPr>
          <a:xfrm>
            <a:off x="457200" y="205979"/>
            <a:ext cx="8229600" cy="857250"/>
          </a:xfrm>
        </p:spPr>
        <p:txBody>
          <a:bodyPr/>
          <a:lstStyle/>
          <a:p>
            <a:r>
              <a:rPr lang="nl-NL" dirty="0"/>
              <a:t>Behandeling</a:t>
            </a:r>
          </a:p>
        </p:txBody>
      </p:sp>
      <p:sp>
        <p:nvSpPr>
          <p:cNvPr id="3" name="Tijdelijke aanduiding voor inhoud 2"/>
          <p:cNvSpPr>
            <a:spLocks noGrp="1"/>
          </p:cNvSpPr>
          <p:nvPr>
            <p:ph idx="1"/>
          </p:nvPr>
        </p:nvSpPr>
        <p:spPr>
          <a:xfrm>
            <a:off x="525146" y="1011636"/>
            <a:ext cx="5405120" cy="1085850"/>
          </a:xfrm>
        </p:spPr>
        <p:txBody>
          <a:bodyPr/>
          <a:lstStyle/>
          <a:p>
            <a:pPr marL="2743200" lvl="6" indent="0">
              <a:buNone/>
            </a:pPr>
            <a:r>
              <a:rPr lang="nl-NL" sz="4800" b="1" dirty="0"/>
              <a:t>Leefstijl!</a:t>
            </a:r>
          </a:p>
        </p:txBody>
      </p:sp>
      <p:pic>
        <p:nvPicPr>
          <p:cNvPr id="7" name="Afbeelding 6">
            <a:extLst>
              <a:ext uri="{FF2B5EF4-FFF2-40B4-BE49-F238E27FC236}">
                <a16:creationId xmlns:a16="http://schemas.microsoft.com/office/drawing/2014/main" id="{C7D1B022-3101-2245-AB60-6C7843104F6C}"/>
              </a:ext>
            </a:extLst>
          </p:cNvPr>
          <p:cNvPicPr>
            <a:picLocks noChangeAspect="1"/>
          </p:cNvPicPr>
          <p:nvPr/>
        </p:nvPicPr>
        <p:blipFill rotWithShape="1">
          <a:blip r:embed="rId3"/>
          <a:srcRect l="44717"/>
          <a:stretch/>
        </p:blipFill>
        <p:spPr>
          <a:xfrm>
            <a:off x="0" y="635000"/>
            <a:ext cx="2758638" cy="3326684"/>
          </a:xfrm>
          <a:prstGeom prst="rect">
            <a:avLst/>
          </a:prstGeom>
        </p:spPr>
      </p:pic>
      <p:pic>
        <p:nvPicPr>
          <p:cNvPr id="14" name="Afbeelding 13">
            <a:extLst>
              <a:ext uri="{FF2B5EF4-FFF2-40B4-BE49-F238E27FC236}">
                <a16:creationId xmlns:a16="http://schemas.microsoft.com/office/drawing/2014/main" id="{30EA2D32-09C1-F441-91A2-8600E50841C9}"/>
              </a:ext>
            </a:extLst>
          </p:cNvPr>
          <p:cNvPicPr>
            <a:picLocks noChangeAspect="1"/>
          </p:cNvPicPr>
          <p:nvPr/>
        </p:nvPicPr>
        <p:blipFill>
          <a:blip r:embed="rId4"/>
          <a:stretch>
            <a:fillRect/>
          </a:stretch>
        </p:blipFill>
        <p:spPr>
          <a:xfrm>
            <a:off x="2826584" y="2095500"/>
            <a:ext cx="3225800" cy="3048000"/>
          </a:xfrm>
          <a:prstGeom prst="rect">
            <a:avLst/>
          </a:prstGeom>
        </p:spPr>
      </p:pic>
    </p:spTree>
    <p:extLst>
      <p:ext uri="{BB962C8B-B14F-4D97-AF65-F5344CB8AC3E}">
        <p14:creationId xmlns:p14="http://schemas.microsoft.com/office/powerpoint/2010/main" val="27910475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8700" y="138603"/>
            <a:ext cx="8229600" cy="857250"/>
          </a:xfrm>
        </p:spPr>
        <p:txBody>
          <a:bodyPr/>
          <a:lstStyle/>
          <a:p>
            <a:r>
              <a:rPr lang="nl-NL" dirty="0"/>
              <a:t>Progressie / regressie</a:t>
            </a:r>
          </a:p>
        </p:txBody>
      </p:sp>
      <p:grpSp>
        <p:nvGrpSpPr>
          <p:cNvPr id="5" name="Groep 4">
            <a:extLst>
              <a:ext uri="{FF2B5EF4-FFF2-40B4-BE49-F238E27FC236}">
                <a16:creationId xmlns:a16="http://schemas.microsoft.com/office/drawing/2014/main" id="{6667A975-4460-914D-B1E6-855921072B97}"/>
              </a:ext>
            </a:extLst>
          </p:cNvPr>
          <p:cNvGrpSpPr/>
          <p:nvPr/>
        </p:nvGrpSpPr>
        <p:grpSpPr>
          <a:xfrm>
            <a:off x="125228" y="1150812"/>
            <a:ext cx="6645717" cy="3992688"/>
            <a:chOff x="1395228" y="1106081"/>
            <a:chExt cx="6645717" cy="3992688"/>
          </a:xfrm>
        </p:grpSpPr>
        <p:pic>
          <p:nvPicPr>
            <p:cNvPr id="4" name="Afbeelding 3"/>
            <p:cNvPicPr>
              <a:picLocks noChangeAspect="1"/>
            </p:cNvPicPr>
            <p:nvPr/>
          </p:nvPicPr>
          <p:blipFill>
            <a:blip r:embed="rId2"/>
            <a:stretch>
              <a:fillRect/>
            </a:stretch>
          </p:blipFill>
          <p:spPr>
            <a:xfrm>
              <a:off x="1679945" y="1106081"/>
              <a:ext cx="6266784" cy="3992688"/>
            </a:xfrm>
            <a:prstGeom prst="rect">
              <a:avLst/>
            </a:prstGeom>
          </p:spPr>
        </p:pic>
        <p:sp>
          <p:nvSpPr>
            <p:cNvPr id="7" name="Tekstvak 6"/>
            <p:cNvSpPr txBox="1"/>
            <p:nvPr/>
          </p:nvSpPr>
          <p:spPr>
            <a:xfrm>
              <a:off x="1395228" y="3418087"/>
              <a:ext cx="2180559" cy="738664"/>
            </a:xfrm>
            <a:prstGeom prst="rect">
              <a:avLst/>
            </a:prstGeom>
            <a:solidFill>
              <a:srgbClr val="92D050">
                <a:alpha val="49000"/>
              </a:srgbClr>
            </a:solidFill>
          </p:spPr>
          <p:txBody>
            <a:bodyPr wrap="square" rtlCol="0">
              <a:spAutoFit/>
            </a:bodyPr>
            <a:lstStyle/>
            <a:p>
              <a:r>
                <a:rPr lang="nl-NL" sz="1400" dirty="0" err="1"/>
                <a:t>Mediterraans</a:t>
              </a:r>
              <a:r>
                <a:rPr lang="nl-NL" sz="1400" dirty="0"/>
                <a:t> dieet</a:t>
              </a:r>
            </a:p>
            <a:p>
              <a:r>
                <a:rPr lang="nl-NL" sz="1400" dirty="0"/>
                <a:t>Lichaamsbeweging</a:t>
              </a:r>
            </a:p>
            <a:p>
              <a:r>
                <a:rPr lang="nl-NL" sz="1400" dirty="0"/>
                <a:t>Gewichtsreductie</a:t>
              </a:r>
            </a:p>
          </p:txBody>
        </p:sp>
        <p:sp>
          <p:nvSpPr>
            <p:cNvPr id="8" name="Tekstvak 7"/>
            <p:cNvSpPr txBox="1"/>
            <p:nvPr/>
          </p:nvSpPr>
          <p:spPr>
            <a:xfrm>
              <a:off x="5679855" y="1230497"/>
              <a:ext cx="2361090" cy="954107"/>
            </a:xfrm>
            <a:prstGeom prst="rect">
              <a:avLst/>
            </a:prstGeom>
            <a:solidFill>
              <a:schemeClr val="accent1">
                <a:alpha val="49000"/>
              </a:schemeClr>
            </a:solidFill>
          </p:spPr>
          <p:txBody>
            <a:bodyPr wrap="square" rtlCol="0">
              <a:spAutoFit/>
            </a:bodyPr>
            <a:lstStyle/>
            <a:p>
              <a:r>
                <a:rPr lang="nl-NL" sz="1400" dirty="0"/>
                <a:t>Diabetes</a:t>
              </a:r>
              <a:br>
                <a:rPr lang="nl-NL" sz="1400" dirty="0"/>
              </a:br>
              <a:r>
                <a:rPr lang="nl-NL" sz="1400" dirty="0"/>
                <a:t>Overgewicht</a:t>
              </a:r>
            </a:p>
            <a:p>
              <a:r>
                <a:rPr lang="nl-NL" sz="1400" dirty="0"/>
                <a:t>Alcohol</a:t>
              </a:r>
            </a:p>
            <a:p>
              <a:r>
                <a:rPr lang="nl-NL" sz="1400" dirty="0"/>
                <a:t>Weinig lichaamsbeweging</a:t>
              </a:r>
            </a:p>
          </p:txBody>
        </p:sp>
      </p:grpSp>
    </p:spTree>
    <p:extLst>
      <p:ext uri="{BB962C8B-B14F-4D97-AF65-F5344CB8AC3E}">
        <p14:creationId xmlns:p14="http://schemas.microsoft.com/office/powerpoint/2010/main" val="6330923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8375" y="196147"/>
            <a:ext cx="8229600" cy="857250"/>
          </a:xfrm>
        </p:spPr>
        <p:txBody>
          <a:bodyPr/>
          <a:lstStyle/>
          <a:p>
            <a:r>
              <a:rPr lang="nl-NL" dirty="0"/>
              <a:t>Eerste lijn - anamnese</a:t>
            </a:r>
            <a:endParaRPr lang="nl-NL" i="1" dirty="0"/>
          </a:p>
        </p:txBody>
      </p:sp>
      <p:sp>
        <p:nvSpPr>
          <p:cNvPr id="3" name="Tijdelijke aanduiding voor inhoud 2"/>
          <p:cNvSpPr>
            <a:spLocks noGrp="1"/>
          </p:cNvSpPr>
          <p:nvPr>
            <p:ph idx="1"/>
          </p:nvPr>
        </p:nvSpPr>
        <p:spPr>
          <a:xfrm>
            <a:off x="457200" y="1200151"/>
            <a:ext cx="6808839" cy="3394472"/>
          </a:xfrm>
        </p:spPr>
        <p:txBody>
          <a:bodyPr/>
          <a:lstStyle/>
          <a:p>
            <a:r>
              <a:rPr lang="nl-NL" sz="2400" dirty="0"/>
              <a:t>VG: DM, hypertensie, HVZ</a:t>
            </a:r>
          </a:p>
          <a:p>
            <a:r>
              <a:rPr lang="nl-NL" sz="2400" dirty="0"/>
              <a:t>Afvallen/gewichtstoename, BMI</a:t>
            </a:r>
          </a:p>
          <a:p>
            <a:r>
              <a:rPr lang="nl-NL" sz="2400" dirty="0"/>
              <a:t>Medicatie, ook OTC, incl. medicatie voorgeschiedenis (</a:t>
            </a:r>
            <a:r>
              <a:rPr lang="nl-NL" sz="2400" dirty="0" err="1"/>
              <a:t>oa</a:t>
            </a:r>
            <a:r>
              <a:rPr lang="nl-NL" sz="2400" dirty="0"/>
              <a:t> MTX, prednison)</a:t>
            </a:r>
          </a:p>
          <a:p>
            <a:r>
              <a:rPr lang="nl-NL" sz="2400" dirty="0"/>
              <a:t>Familie anamnese</a:t>
            </a:r>
          </a:p>
          <a:p>
            <a:r>
              <a:rPr lang="nl-NL" sz="2400" dirty="0"/>
              <a:t>Alcohol, drugs </a:t>
            </a:r>
          </a:p>
          <a:p>
            <a:pPr marL="0" indent="0">
              <a:buNone/>
            </a:pPr>
            <a:endParaRPr lang="nl-NL" sz="2400" dirty="0"/>
          </a:p>
        </p:txBody>
      </p:sp>
    </p:spTree>
    <p:extLst>
      <p:ext uri="{BB962C8B-B14F-4D97-AF65-F5344CB8AC3E}">
        <p14:creationId xmlns:p14="http://schemas.microsoft.com/office/powerpoint/2010/main" val="30925995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Disclosures</a:t>
            </a:r>
            <a:endParaRPr lang="nl-NL" dirty="0"/>
          </a:p>
        </p:txBody>
      </p:sp>
      <p:sp>
        <p:nvSpPr>
          <p:cNvPr id="3" name="Tijdelijke aanduiding voor inhoud 2"/>
          <p:cNvSpPr>
            <a:spLocks noGrp="1"/>
          </p:cNvSpPr>
          <p:nvPr>
            <p:ph idx="1"/>
          </p:nvPr>
        </p:nvSpPr>
        <p:spPr/>
        <p:txBody>
          <a:bodyPr/>
          <a:lstStyle/>
          <a:p>
            <a:endParaRPr lang="nl-NL" dirty="0"/>
          </a:p>
          <a:p>
            <a:endParaRPr lang="nl-NL" dirty="0"/>
          </a:p>
        </p:txBody>
      </p:sp>
      <p:graphicFrame>
        <p:nvGraphicFramePr>
          <p:cNvPr id="5" name="Tabel 4">
            <a:extLst>
              <a:ext uri="{FF2B5EF4-FFF2-40B4-BE49-F238E27FC236}">
                <a16:creationId xmlns:a16="http://schemas.microsoft.com/office/drawing/2014/main" id="{E93983AA-A3A2-F844-80D3-E377CF3DF3A3}"/>
              </a:ext>
            </a:extLst>
          </p:cNvPr>
          <p:cNvGraphicFramePr>
            <a:graphicFrameLocks noGrp="1"/>
          </p:cNvGraphicFramePr>
          <p:nvPr>
            <p:extLst>
              <p:ext uri="{D42A27DB-BD31-4B8C-83A1-F6EECF244321}">
                <p14:modId xmlns:p14="http://schemas.microsoft.com/office/powerpoint/2010/main" val="1316727672"/>
              </p:ext>
            </p:extLst>
          </p:nvPr>
        </p:nvGraphicFramePr>
        <p:xfrm>
          <a:off x="378542" y="1625795"/>
          <a:ext cx="8229600" cy="1686560"/>
        </p:xfrm>
        <a:graphic>
          <a:graphicData uri="http://schemas.openxmlformats.org/drawingml/2006/table">
            <a:tbl>
              <a:tblPr/>
              <a:tblGrid>
                <a:gridCol w="5530645">
                  <a:extLst>
                    <a:ext uri="{9D8B030D-6E8A-4147-A177-3AD203B41FA5}">
                      <a16:colId xmlns:a16="http://schemas.microsoft.com/office/drawing/2014/main" val="363419216"/>
                    </a:ext>
                  </a:extLst>
                </a:gridCol>
                <a:gridCol w="2698955">
                  <a:extLst>
                    <a:ext uri="{9D8B030D-6E8A-4147-A177-3AD203B41FA5}">
                      <a16:colId xmlns:a16="http://schemas.microsoft.com/office/drawing/2014/main" val="2857878727"/>
                    </a:ext>
                  </a:extLst>
                </a:gridCol>
              </a:tblGrid>
              <a:tr h="370840">
                <a:tc>
                  <a:txBody>
                    <a:bodyPr/>
                    <a:lstStyle/>
                    <a:p>
                      <a:pPr>
                        <a:spcAft>
                          <a:spcPts val="0"/>
                        </a:spcAft>
                      </a:pPr>
                      <a:r>
                        <a:rPr lang="nl-NL" sz="1400">
                          <a:solidFill>
                            <a:schemeClr val="tx1"/>
                          </a:solidFill>
                          <a:effectLst/>
                          <a:latin typeface="+mj-lt"/>
                        </a:rPr>
                        <a:t>Potentiele belangenverstrengeling</a:t>
                      </a:r>
                    </a:p>
                  </a:txBody>
                  <a:tcPr>
                    <a:lnL w="12700" cap="flat" cmpd="sng" algn="ctr">
                      <a:solidFill>
                        <a:srgbClr val="E11F27"/>
                      </a:solidFill>
                      <a:prstDash val="solid"/>
                      <a:round/>
                      <a:headEnd type="none" w="med" len="med"/>
                      <a:tailEnd type="none" w="med" len="med"/>
                    </a:lnL>
                    <a:lnR w="12700" cap="flat" cmpd="sng" algn="ctr">
                      <a:solidFill>
                        <a:srgbClr val="E11F27"/>
                      </a:solidFill>
                      <a:prstDash val="solid"/>
                      <a:round/>
                      <a:headEnd type="none" w="med" len="med"/>
                      <a:tailEnd type="none" w="med" len="med"/>
                    </a:lnR>
                    <a:lnT w="12700" cap="flat" cmpd="sng" algn="ctr">
                      <a:solidFill>
                        <a:srgbClr val="E11F27"/>
                      </a:solidFill>
                      <a:prstDash val="solid"/>
                      <a:round/>
                      <a:headEnd type="none" w="med" len="med"/>
                      <a:tailEnd type="none" w="med" len="med"/>
                    </a:lnT>
                    <a:lnB w="12700" cap="flat" cmpd="sng" algn="ctr">
                      <a:solidFill>
                        <a:srgbClr val="E11F27"/>
                      </a:solidFill>
                      <a:prstDash val="solid"/>
                      <a:round/>
                      <a:headEnd type="none" w="med" len="med"/>
                      <a:tailEnd type="none" w="med" len="med"/>
                    </a:lnB>
                    <a:solidFill>
                      <a:srgbClr val="F9E7E8"/>
                    </a:solidFill>
                  </a:tcPr>
                </a:tc>
                <a:tc>
                  <a:txBody>
                    <a:bodyPr/>
                    <a:lstStyle/>
                    <a:p>
                      <a:pPr>
                        <a:spcAft>
                          <a:spcPts val="0"/>
                        </a:spcAft>
                      </a:pPr>
                      <a:r>
                        <a:rPr lang="nl-NL" sz="1400">
                          <a:solidFill>
                            <a:schemeClr val="tx1"/>
                          </a:solidFill>
                          <a:effectLst/>
                          <a:latin typeface="+mj-lt"/>
                        </a:rPr>
                        <a:t>Geen</a:t>
                      </a:r>
                    </a:p>
                  </a:txBody>
                  <a:tcPr>
                    <a:lnL w="12700" cap="flat" cmpd="sng" algn="ctr">
                      <a:solidFill>
                        <a:srgbClr val="E11F27"/>
                      </a:solidFill>
                      <a:prstDash val="solid"/>
                      <a:round/>
                      <a:headEnd type="none" w="med" len="med"/>
                      <a:tailEnd type="none" w="med" len="med"/>
                    </a:lnL>
                    <a:lnR w="12700" cap="flat" cmpd="sng" algn="ctr">
                      <a:solidFill>
                        <a:srgbClr val="E11F27"/>
                      </a:solidFill>
                      <a:prstDash val="solid"/>
                      <a:round/>
                      <a:headEnd type="none" w="med" len="med"/>
                      <a:tailEnd type="none" w="med" len="med"/>
                    </a:lnR>
                    <a:lnT w="12700" cap="flat" cmpd="sng" algn="ctr">
                      <a:solidFill>
                        <a:srgbClr val="E11F27"/>
                      </a:solidFill>
                      <a:prstDash val="solid"/>
                      <a:round/>
                      <a:headEnd type="none" w="med" len="med"/>
                      <a:tailEnd type="none" w="med" len="med"/>
                    </a:lnT>
                    <a:lnB w="12700" cap="flat" cmpd="sng" algn="ctr">
                      <a:solidFill>
                        <a:srgbClr val="E11F27"/>
                      </a:solidFill>
                      <a:prstDash val="solid"/>
                      <a:round/>
                      <a:headEnd type="none" w="med" len="med"/>
                      <a:tailEnd type="none" w="med" len="med"/>
                    </a:lnB>
                    <a:solidFill>
                      <a:srgbClr val="F9E7E8"/>
                    </a:solidFill>
                  </a:tcPr>
                </a:tc>
                <a:extLst>
                  <a:ext uri="{0D108BD9-81ED-4DB2-BD59-A6C34878D82A}">
                    <a16:rowId xmlns:a16="http://schemas.microsoft.com/office/drawing/2014/main" val="1733205243"/>
                  </a:ext>
                </a:extLst>
              </a:tr>
              <a:tr h="370840">
                <a:tc>
                  <a:txBody>
                    <a:bodyPr/>
                    <a:lstStyle/>
                    <a:p>
                      <a:pPr>
                        <a:spcAft>
                          <a:spcPts val="0"/>
                        </a:spcAft>
                      </a:pPr>
                      <a:r>
                        <a:rPr lang="nl-NL" sz="1400" dirty="0">
                          <a:solidFill>
                            <a:schemeClr val="tx1"/>
                          </a:solidFill>
                          <a:effectLst/>
                          <a:latin typeface="+mj-lt"/>
                        </a:rPr>
                        <a:t>Voor bijeenkomst mogelijke potentiele relevante relaties met bedrijven</a:t>
                      </a:r>
                    </a:p>
                  </a:txBody>
                  <a:tcPr>
                    <a:lnL w="12700" cap="flat" cmpd="sng" algn="ctr">
                      <a:solidFill>
                        <a:srgbClr val="E11F27"/>
                      </a:solidFill>
                      <a:prstDash val="solid"/>
                      <a:round/>
                      <a:headEnd type="none" w="med" len="med"/>
                      <a:tailEnd type="none" w="med" len="med"/>
                    </a:lnL>
                    <a:lnR w="12700" cap="flat" cmpd="sng" algn="ctr">
                      <a:solidFill>
                        <a:srgbClr val="E11F27"/>
                      </a:solidFill>
                      <a:prstDash val="solid"/>
                      <a:round/>
                      <a:headEnd type="none" w="med" len="med"/>
                      <a:tailEnd type="none" w="med" len="med"/>
                    </a:lnR>
                    <a:lnT w="12700" cap="flat" cmpd="sng" algn="ctr">
                      <a:solidFill>
                        <a:srgbClr val="E11F27"/>
                      </a:solidFill>
                      <a:prstDash val="solid"/>
                      <a:round/>
                      <a:headEnd type="none" w="med" len="med"/>
                      <a:tailEnd type="none" w="med" len="med"/>
                    </a:lnT>
                    <a:lnB w="12700" cap="flat" cmpd="sng" algn="ctr">
                      <a:solidFill>
                        <a:srgbClr val="E11F27"/>
                      </a:solidFill>
                      <a:prstDash val="solid"/>
                      <a:round/>
                      <a:headEnd type="none" w="med" len="med"/>
                      <a:tailEnd type="none" w="med" len="med"/>
                    </a:lnB>
                    <a:solidFill>
                      <a:srgbClr val="F4CCCD"/>
                    </a:solidFill>
                  </a:tcPr>
                </a:tc>
                <a:tc>
                  <a:txBody>
                    <a:bodyPr/>
                    <a:lstStyle/>
                    <a:p>
                      <a:pPr>
                        <a:spcAft>
                          <a:spcPts val="0"/>
                        </a:spcAft>
                      </a:pPr>
                      <a:r>
                        <a:rPr lang="nl-NL" sz="1400">
                          <a:solidFill>
                            <a:schemeClr val="tx1"/>
                          </a:solidFill>
                          <a:effectLst/>
                          <a:latin typeface="+mj-lt"/>
                        </a:rPr>
                        <a:t>Geen</a:t>
                      </a:r>
                    </a:p>
                  </a:txBody>
                  <a:tcPr>
                    <a:lnL w="12700" cap="flat" cmpd="sng" algn="ctr">
                      <a:solidFill>
                        <a:srgbClr val="E11F27"/>
                      </a:solidFill>
                      <a:prstDash val="solid"/>
                      <a:round/>
                      <a:headEnd type="none" w="med" len="med"/>
                      <a:tailEnd type="none" w="med" len="med"/>
                    </a:lnL>
                    <a:lnR w="12700" cap="flat" cmpd="sng" algn="ctr">
                      <a:solidFill>
                        <a:srgbClr val="E11F27"/>
                      </a:solidFill>
                      <a:prstDash val="solid"/>
                      <a:round/>
                      <a:headEnd type="none" w="med" len="med"/>
                      <a:tailEnd type="none" w="med" len="med"/>
                    </a:lnR>
                    <a:lnT w="12700" cap="flat" cmpd="sng" algn="ctr">
                      <a:solidFill>
                        <a:srgbClr val="E11F27"/>
                      </a:solidFill>
                      <a:prstDash val="solid"/>
                      <a:round/>
                      <a:headEnd type="none" w="med" len="med"/>
                      <a:tailEnd type="none" w="med" len="med"/>
                    </a:lnT>
                    <a:lnB w="12700" cap="flat" cmpd="sng" algn="ctr">
                      <a:solidFill>
                        <a:srgbClr val="E11F27"/>
                      </a:solidFill>
                      <a:prstDash val="solid"/>
                      <a:round/>
                      <a:headEnd type="none" w="med" len="med"/>
                      <a:tailEnd type="none" w="med" len="med"/>
                    </a:lnB>
                    <a:solidFill>
                      <a:srgbClr val="F4CCCD"/>
                    </a:solidFill>
                  </a:tcPr>
                </a:tc>
                <a:extLst>
                  <a:ext uri="{0D108BD9-81ED-4DB2-BD59-A6C34878D82A}">
                    <a16:rowId xmlns:a16="http://schemas.microsoft.com/office/drawing/2014/main" val="2449624598"/>
                  </a:ext>
                </a:extLst>
              </a:tr>
              <a:tr h="370840">
                <a:tc>
                  <a:txBody>
                    <a:bodyPr/>
                    <a:lstStyle/>
                    <a:p>
                      <a:pPr marL="457200">
                        <a:spcAft>
                          <a:spcPts val="0"/>
                        </a:spcAft>
                      </a:pPr>
                      <a:r>
                        <a:rPr lang="nl-NL" sz="1400" dirty="0">
                          <a:solidFill>
                            <a:schemeClr val="tx1"/>
                          </a:solidFill>
                          <a:effectLst/>
                          <a:latin typeface="+mj-lt"/>
                        </a:rPr>
                        <a:t>•       Sponsoring of onderzoeksgeld</a:t>
                      </a:r>
                    </a:p>
                    <a:p>
                      <a:pPr marL="457200">
                        <a:spcAft>
                          <a:spcPts val="0"/>
                        </a:spcAft>
                      </a:pPr>
                      <a:r>
                        <a:rPr lang="nl-NL" sz="1400" dirty="0">
                          <a:solidFill>
                            <a:schemeClr val="tx1"/>
                          </a:solidFill>
                          <a:effectLst/>
                          <a:latin typeface="+mj-lt"/>
                        </a:rPr>
                        <a:t>•       Honorarium of andere financiële vergoeding</a:t>
                      </a:r>
                    </a:p>
                    <a:p>
                      <a:pPr marL="457200">
                        <a:spcAft>
                          <a:spcPts val="0"/>
                        </a:spcAft>
                      </a:pPr>
                      <a:r>
                        <a:rPr lang="nl-NL" sz="1400" dirty="0">
                          <a:solidFill>
                            <a:schemeClr val="tx1"/>
                          </a:solidFill>
                          <a:effectLst/>
                          <a:latin typeface="+mj-lt"/>
                        </a:rPr>
                        <a:t>•       Aandeelhouder</a:t>
                      </a:r>
                    </a:p>
                    <a:p>
                      <a:pPr marL="457200">
                        <a:spcAft>
                          <a:spcPts val="0"/>
                        </a:spcAft>
                      </a:pPr>
                      <a:r>
                        <a:rPr lang="nl-NL" sz="1400" dirty="0">
                          <a:solidFill>
                            <a:schemeClr val="tx1"/>
                          </a:solidFill>
                          <a:effectLst/>
                          <a:latin typeface="+mj-lt"/>
                        </a:rPr>
                        <a:t>•       Andere relaties</a:t>
                      </a:r>
                    </a:p>
                  </a:txBody>
                  <a:tcPr>
                    <a:lnL w="12700" cap="flat" cmpd="sng" algn="ctr">
                      <a:solidFill>
                        <a:srgbClr val="E11F27"/>
                      </a:solidFill>
                      <a:prstDash val="solid"/>
                      <a:round/>
                      <a:headEnd type="none" w="med" len="med"/>
                      <a:tailEnd type="none" w="med" len="med"/>
                    </a:lnL>
                    <a:lnR w="12700" cap="flat" cmpd="sng" algn="ctr">
                      <a:solidFill>
                        <a:srgbClr val="E11F27"/>
                      </a:solidFill>
                      <a:prstDash val="solid"/>
                      <a:round/>
                      <a:headEnd type="none" w="med" len="med"/>
                      <a:tailEnd type="none" w="med" len="med"/>
                    </a:lnR>
                    <a:lnT w="12700" cap="flat" cmpd="sng" algn="ctr">
                      <a:solidFill>
                        <a:srgbClr val="E11F27"/>
                      </a:solidFill>
                      <a:prstDash val="solid"/>
                      <a:round/>
                      <a:headEnd type="none" w="med" len="med"/>
                      <a:tailEnd type="none" w="med" len="med"/>
                    </a:lnT>
                    <a:lnB w="12700" cap="flat" cmpd="sng" algn="ctr">
                      <a:solidFill>
                        <a:srgbClr val="E11F27"/>
                      </a:solidFill>
                      <a:prstDash val="solid"/>
                      <a:round/>
                      <a:headEnd type="none" w="med" len="med"/>
                      <a:tailEnd type="none" w="med" len="med"/>
                    </a:lnB>
                    <a:solidFill>
                      <a:srgbClr val="F9E7E8"/>
                    </a:solidFill>
                  </a:tcPr>
                </a:tc>
                <a:tc>
                  <a:txBody>
                    <a:bodyPr/>
                    <a:lstStyle/>
                    <a:p>
                      <a:pPr>
                        <a:spcAft>
                          <a:spcPts val="0"/>
                        </a:spcAft>
                      </a:pPr>
                      <a:r>
                        <a:rPr lang="nl-NL" sz="1400" dirty="0">
                          <a:solidFill>
                            <a:schemeClr val="tx1"/>
                          </a:solidFill>
                          <a:effectLst/>
                          <a:latin typeface="+mj-lt"/>
                        </a:rPr>
                        <a:t>Nee</a:t>
                      </a:r>
                    </a:p>
                    <a:p>
                      <a:pPr>
                        <a:spcAft>
                          <a:spcPts val="0"/>
                        </a:spcAft>
                      </a:pPr>
                      <a:r>
                        <a:rPr lang="nl-NL" sz="1400" dirty="0">
                          <a:solidFill>
                            <a:schemeClr val="tx1"/>
                          </a:solidFill>
                          <a:effectLst/>
                          <a:latin typeface="+mj-lt"/>
                        </a:rPr>
                        <a:t>Nee</a:t>
                      </a:r>
                    </a:p>
                    <a:p>
                      <a:pPr>
                        <a:spcAft>
                          <a:spcPts val="0"/>
                        </a:spcAft>
                      </a:pPr>
                      <a:r>
                        <a:rPr lang="nl-NL" sz="1400" dirty="0">
                          <a:solidFill>
                            <a:schemeClr val="tx1"/>
                          </a:solidFill>
                          <a:effectLst/>
                          <a:latin typeface="+mj-lt"/>
                        </a:rPr>
                        <a:t>Nee</a:t>
                      </a:r>
                    </a:p>
                    <a:p>
                      <a:pPr>
                        <a:spcAft>
                          <a:spcPts val="0"/>
                        </a:spcAft>
                      </a:pPr>
                      <a:r>
                        <a:rPr lang="nl-NL" sz="1400" dirty="0">
                          <a:solidFill>
                            <a:schemeClr val="tx1"/>
                          </a:solidFill>
                          <a:effectLst/>
                          <a:latin typeface="+mj-lt"/>
                        </a:rPr>
                        <a:t>Nee</a:t>
                      </a:r>
                    </a:p>
                  </a:txBody>
                  <a:tcPr>
                    <a:lnL w="12700" cap="flat" cmpd="sng" algn="ctr">
                      <a:solidFill>
                        <a:srgbClr val="E11F27"/>
                      </a:solidFill>
                      <a:prstDash val="solid"/>
                      <a:round/>
                      <a:headEnd type="none" w="med" len="med"/>
                      <a:tailEnd type="none" w="med" len="med"/>
                    </a:lnL>
                    <a:lnR w="12700" cap="flat" cmpd="sng" algn="ctr">
                      <a:solidFill>
                        <a:srgbClr val="E11F27"/>
                      </a:solidFill>
                      <a:prstDash val="solid"/>
                      <a:round/>
                      <a:headEnd type="none" w="med" len="med"/>
                      <a:tailEnd type="none" w="med" len="med"/>
                    </a:lnR>
                    <a:lnT w="12700" cap="flat" cmpd="sng" algn="ctr">
                      <a:solidFill>
                        <a:srgbClr val="E11F27"/>
                      </a:solidFill>
                      <a:prstDash val="solid"/>
                      <a:round/>
                      <a:headEnd type="none" w="med" len="med"/>
                      <a:tailEnd type="none" w="med" len="med"/>
                    </a:lnT>
                    <a:lnB w="12700" cap="flat" cmpd="sng" algn="ctr">
                      <a:solidFill>
                        <a:srgbClr val="E11F27"/>
                      </a:solidFill>
                      <a:prstDash val="solid"/>
                      <a:round/>
                      <a:headEnd type="none" w="med" len="med"/>
                      <a:tailEnd type="none" w="med" len="med"/>
                    </a:lnB>
                    <a:solidFill>
                      <a:srgbClr val="F9E7E8"/>
                    </a:solidFill>
                  </a:tcPr>
                </a:tc>
                <a:extLst>
                  <a:ext uri="{0D108BD9-81ED-4DB2-BD59-A6C34878D82A}">
                    <a16:rowId xmlns:a16="http://schemas.microsoft.com/office/drawing/2014/main" val="4196445949"/>
                  </a:ext>
                </a:extLst>
              </a:tr>
            </a:tbl>
          </a:graphicData>
        </a:graphic>
      </p:graphicFrame>
      <p:sp>
        <p:nvSpPr>
          <p:cNvPr id="6" name="Rectangle 1">
            <a:extLst>
              <a:ext uri="{FF2B5EF4-FFF2-40B4-BE49-F238E27FC236}">
                <a16:creationId xmlns:a16="http://schemas.microsoft.com/office/drawing/2014/main" id="{D6AA6FA1-21F2-2A43-B8F2-8ECB2DAAAB8B}"/>
              </a:ext>
            </a:extLst>
          </p:cNvPr>
          <p:cNvSpPr>
            <a:spLocks noChangeArrowheads="1"/>
          </p:cNvSpPr>
          <p:nvPr/>
        </p:nvSpPr>
        <p:spPr bwMode="auto">
          <a:xfrm>
            <a:off x="457200" y="2117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b="0" i="0" u="none" strike="noStrike" cap="none" normalizeH="0" baseline="0">
                <a:ln>
                  <a:noFill/>
                </a:ln>
                <a:solidFill>
                  <a:schemeClr val="tx1"/>
                </a:solidFill>
                <a:effectLst/>
                <a:latin typeface="Arial" panose="020B0604020202020204" pitchFamily="34" charset="0"/>
              </a:rPr>
              <a:t/>
            </a:r>
            <a:br>
              <a:rPr kumimoji="0" lang="nl-NL" altLang="nl-NL" sz="1800" b="0" i="0" u="none" strike="noStrike" cap="none" normalizeH="0" baseline="0">
                <a:ln>
                  <a:noFill/>
                </a:ln>
                <a:solidFill>
                  <a:schemeClr val="tx1"/>
                </a:solidFill>
                <a:effectLst/>
                <a:latin typeface="Arial" panose="020B0604020202020204" pitchFamily="34" charset="0"/>
              </a:rPr>
            </a:br>
            <a:endParaRPr kumimoji="0" lang="nl-NL" altLang="nl-N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100" b="0" i="0" u="none" strike="noStrike" cap="none" normalizeH="0" baseline="0">
                <a:ln>
                  <a:noFill/>
                </a:ln>
                <a:solidFill>
                  <a:srgbClr val="1F497D"/>
                </a:solidFill>
                <a:effectLst/>
                <a:latin typeface="Arial" panose="020B0604020202020204" pitchFamily="34" charset="0"/>
                <a:cs typeface="Arial" panose="020B0604020202020204" pitchFamily="34" charset="0"/>
              </a:rPr>
              <a:t> </a:t>
            </a:r>
            <a:endParaRPr kumimoji="0" lang="nl-NL" altLang="nl-NL"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64930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1250" y="331265"/>
            <a:ext cx="5904271" cy="857250"/>
          </a:xfrm>
        </p:spPr>
        <p:txBody>
          <a:bodyPr/>
          <a:lstStyle/>
          <a:p>
            <a:r>
              <a:rPr lang="nl-NL" dirty="0"/>
              <a:t>Stigmata chronisch </a:t>
            </a:r>
            <a:br>
              <a:rPr lang="nl-NL" dirty="0"/>
            </a:br>
            <a:r>
              <a:rPr lang="nl-NL" dirty="0"/>
              <a:t>leverlijden</a:t>
            </a:r>
          </a:p>
        </p:txBody>
      </p:sp>
      <p:grpSp>
        <p:nvGrpSpPr>
          <p:cNvPr id="11" name="Groeperen 10"/>
          <p:cNvGrpSpPr/>
          <p:nvPr/>
        </p:nvGrpSpPr>
        <p:grpSpPr>
          <a:xfrm>
            <a:off x="942964" y="437986"/>
            <a:ext cx="6347378" cy="4658731"/>
            <a:chOff x="252825" y="610485"/>
            <a:chExt cx="8463171" cy="6211641"/>
          </a:xfrm>
        </p:grpSpPr>
        <p:pic>
          <p:nvPicPr>
            <p:cNvPr id="4" name="Afbeelding 3" descr="liver_jaundice.jpg"/>
            <p:cNvPicPr>
              <a:picLocks noChangeAspect="1"/>
            </p:cNvPicPr>
            <p:nvPr/>
          </p:nvPicPr>
          <p:blipFill>
            <a:blip r:embed="rId2"/>
            <a:stretch>
              <a:fillRect/>
            </a:stretch>
          </p:blipFill>
          <p:spPr>
            <a:xfrm>
              <a:off x="3130347" y="2517955"/>
              <a:ext cx="2682254" cy="2073908"/>
            </a:xfrm>
            <a:prstGeom prst="rect">
              <a:avLst/>
            </a:prstGeom>
          </p:spPr>
        </p:pic>
        <p:pic>
          <p:nvPicPr>
            <p:cNvPr id="5" name="Afbeelding 4" descr="icterus.jpg"/>
            <p:cNvPicPr>
              <a:picLocks noChangeAspect="1"/>
            </p:cNvPicPr>
            <p:nvPr/>
          </p:nvPicPr>
          <p:blipFill>
            <a:blip r:embed="rId3"/>
            <a:stretch>
              <a:fillRect/>
            </a:stretch>
          </p:blipFill>
          <p:spPr>
            <a:xfrm>
              <a:off x="252825" y="2209800"/>
              <a:ext cx="2463800" cy="3289300"/>
            </a:xfrm>
            <a:prstGeom prst="rect">
              <a:avLst/>
            </a:prstGeom>
          </p:spPr>
        </p:pic>
        <p:pic>
          <p:nvPicPr>
            <p:cNvPr id="7" name="Afbeelding 6" descr="caput medusae.jpg"/>
            <p:cNvPicPr>
              <a:picLocks noChangeAspect="1"/>
            </p:cNvPicPr>
            <p:nvPr/>
          </p:nvPicPr>
          <p:blipFill>
            <a:blip r:embed="rId4"/>
            <a:stretch>
              <a:fillRect/>
            </a:stretch>
          </p:blipFill>
          <p:spPr>
            <a:xfrm>
              <a:off x="6218045" y="610485"/>
              <a:ext cx="2447219" cy="1628513"/>
            </a:xfrm>
            <a:prstGeom prst="rect">
              <a:avLst/>
            </a:prstGeom>
          </p:spPr>
        </p:pic>
        <p:pic>
          <p:nvPicPr>
            <p:cNvPr id="8" name="Afbeelding 7" descr="spider naevi.jpg"/>
            <p:cNvPicPr>
              <a:picLocks noChangeAspect="1"/>
            </p:cNvPicPr>
            <p:nvPr/>
          </p:nvPicPr>
          <p:blipFill>
            <a:blip r:embed="rId5"/>
            <a:stretch>
              <a:fillRect/>
            </a:stretch>
          </p:blipFill>
          <p:spPr>
            <a:xfrm>
              <a:off x="6218045" y="2962537"/>
              <a:ext cx="2497951" cy="1626364"/>
            </a:xfrm>
            <a:prstGeom prst="rect">
              <a:avLst/>
            </a:prstGeom>
          </p:spPr>
        </p:pic>
        <p:pic>
          <p:nvPicPr>
            <p:cNvPr id="9" name="Afbeelding 8" descr="palmar-erythema.jpg"/>
            <p:cNvPicPr>
              <a:picLocks noChangeAspect="1"/>
            </p:cNvPicPr>
            <p:nvPr/>
          </p:nvPicPr>
          <p:blipFill>
            <a:blip r:embed="rId6"/>
            <a:stretch>
              <a:fillRect/>
            </a:stretch>
          </p:blipFill>
          <p:spPr>
            <a:xfrm>
              <a:off x="4584446" y="5026603"/>
              <a:ext cx="2770865" cy="1795523"/>
            </a:xfrm>
            <a:prstGeom prst="rect">
              <a:avLst/>
            </a:prstGeom>
          </p:spPr>
        </p:pic>
      </p:grpSp>
    </p:spTree>
    <p:extLst>
      <p:ext uri="{BB962C8B-B14F-4D97-AF65-F5344CB8AC3E}">
        <p14:creationId xmlns:p14="http://schemas.microsoft.com/office/powerpoint/2010/main" val="122053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eperen 14"/>
          <p:cNvGrpSpPr/>
          <p:nvPr/>
        </p:nvGrpSpPr>
        <p:grpSpPr>
          <a:xfrm>
            <a:off x="941912" y="437063"/>
            <a:ext cx="6347378" cy="4663164"/>
            <a:chOff x="252825" y="610485"/>
            <a:chExt cx="8463171" cy="6217551"/>
          </a:xfrm>
        </p:grpSpPr>
        <p:pic>
          <p:nvPicPr>
            <p:cNvPr id="4" name="Afbeelding 3" descr="liver_jaundice.jpg"/>
            <p:cNvPicPr>
              <a:picLocks noChangeAspect="1"/>
            </p:cNvPicPr>
            <p:nvPr/>
          </p:nvPicPr>
          <p:blipFill>
            <a:blip r:embed="rId2"/>
            <a:stretch>
              <a:fillRect/>
            </a:stretch>
          </p:blipFill>
          <p:spPr>
            <a:xfrm>
              <a:off x="3130347" y="2517955"/>
              <a:ext cx="2682254" cy="2073908"/>
            </a:xfrm>
            <a:prstGeom prst="rect">
              <a:avLst/>
            </a:prstGeom>
          </p:spPr>
        </p:pic>
        <p:pic>
          <p:nvPicPr>
            <p:cNvPr id="5" name="Afbeelding 4" descr="icterus.jpg"/>
            <p:cNvPicPr>
              <a:picLocks noChangeAspect="1"/>
            </p:cNvPicPr>
            <p:nvPr/>
          </p:nvPicPr>
          <p:blipFill>
            <a:blip r:embed="rId3"/>
            <a:stretch>
              <a:fillRect/>
            </a:stretch>
          </p:blipFill>
          <p:spPr>
            <a:xfrm>
              <a:off x="252825" y="2209800"/>
              <a:ext cx="2463800" cy="3289300"/>
            </a:xfrm>
            <a:prstGeom prst="rect">
              <a:avLst/>
            </a:prstGeom>
          </p:spPr>
        </p:pic>
        <p:pic>
          <p:nvPicPr>
            <p:cNvPr id="7" name="Afbeelding 6" descr="caput medusae.jpg"/>
            <p:cNvPicPr>
              <a:picLocks noChangeAspect="1"/>
            </p:cNvPicPr>
            <p:nvPr/>
          </p:nvPicPr>
          <p:blipFill>
            <a:blip r:embed="rId4"/>
            <a:stretch>
              <a:fillRect/>
            </a:stretch>
          </p:blipFill>
          <p:spPr>
            <a:xfrm>
              <a:off x="6218045" y="610485"/>
              <a:ext cx="2447219" cy="1628513"/>
            </a:xfrm>
            <a:prstGeom prst="rect">
              <a:avLst/>
            </a:prstGeom>
          </p:spPr>
        </p:pic>
        <p:pic>
          <p:nvPicPr>
            <p:cNvPr id="8" name="Afbeelding 7" descr="spider naevi.jpg"/>
            <p:cNvPicPr>
              <a:picLocks noChangeAspect="1"/>
            </p:cNvPicPr>
            <p:nvPr/>
          </p:nvPicPr>
          <p:blipFill>
            <a:blip r:embed="rId5"/>
            <a:stretch>
              <a:fillRect/>
            </a:stretch>
          </p:blipFill>
          <p:spPr>
            <a:xfrm>
              <a:off x="6218045" y="2962537"/>
              <a:ext cx="2497951" cy="1626364"/>
            </a:xfrm>
            <a:prstGeom prst="rect">
              <a:avLst/>
            </a:prstGeom>
          </p:spPr>
        </p:pic>
        <p:pic>
          <p:nvPicPr>
            <p:cNvPr id="9" name="Afbeelding 8" descr="palmar-erythema.jpg"/>
            <p:cNvPicPr>
              <a:picLocks noChangeAspect="1"/>
            </p:cNvPicPr>
            <p:nvPr/>
          </p:nvPicPr>
          <p:blipFill>
            <a:blip r:embed="rId6"/>
            <a:stretch>
              <a:fillRect/>
            </a:stretch>
          </p:blipFill>
          <p:spPr>
            <a:xfrm>
              <a:off x="4584446" y="5026603"/>
              <a:ext cx="2770865" cy="1795523"/>
            </a:xfrm>
            <a:prstGeom prst="rect">
              <a:avLst/>
            </a:prstGeom>
          </p:spPr>
        </p:pic>
        <p:sp>
          <p:nvSpPr>
            <p:cNvPr id="10" name="Tekstvak 9"/>
            <p:cNvSpPr txBox="1"/>
            <p:nvPr/>
          </p:nvSpPr>
          <p:spPr>
            <a:xfrm>
              <a:off x="252825" y="5499099"/>
              <a:ext cx="1518221" cy="430887"/>
            </a:xfrm>
            <a:prstGeom prst="rect">
              <a:avLst/>
            </a:prstGeom>
            <a:noFill/>
          </p:spPr>
          <p:txBody>
            <a:bodyPr wrap="square" rtlCol="0">
              <a:spAutoFit/>
            </a:bodyPr>
            <a:lstStyle/>
            <a:p>
              <a:r>
                <a:rPr lang="nl-NL" sz="1500" dirty="0" err="1"/>
                <a:t>Icterus</a:t>
              </a:r>
              <a:endParaRPr lang="nl-NL" sz="1500" dirty="0"/>
            </a:p>
          </p:txBody>
        </p:sp>
        <p:sp>
          <p:nvSpPr>
            <p:cNvPr id="11" name="Tekstvak 10"/>
            <p:cNvSpPr txBox="1"/>
            <p:nvPr/>
          </p:nvSpPr>
          <p:spPr>
            <a:xfrm>
              <a:off x="1932614" y="6397149"/>
              <a:ext cx="2570641" cy="430887"/>
            </a:xfrm>
            <a:prstGeom prst="rect">
              <a:avLst/>
            </a:prstGeom>
            <a:noFill/>
          </p:spPr>
          <p:txBody>
            <a:bodyPr wrap="square" rtlCol="0">
              <a:spAutoFit/>
            </a:bodyPr>
            <a:lstStyle/>
            <a:p>
              <a:pPr algn="r"/>
              <a:r>
                <a:rPr lang="nl-NL" sz="1500" dirty="0" err="1"/>
                <a:t>Erythema</a:t>
              </a:r>
              <a:r>
                <a:rPr lang="nl-NL" sz="1500" dirty="0"/>
                <a:t> </a:t>
              </a:r>
              <a:r>
                <a:rPr lang="nl-NL" sz="1500" dirty="0" err="1"/>
                <a:t>palmare</a:t>
              </a:r>
              <a:endParaRPr lang="nl-NL" sz="1500" dirty="0"/>
            </a:p>
          </p:txBody>
        </p:sp>
        <p:sp>
          <p:nvSpPr>
            <p:cNvPr id="12" name="Tekstvak 11"/>
            <p:cNvSpPr txBox="1"/>
            <p:nvPr/>
          </p:nvSpPr>
          <p:spPr>
            <a:xfrm>
              <a:off x="3130346" y="4618488"/>
              <a:ext cx="1853981" cy="430887"/>
            </a:xfrm>
            <a:prstGeom prst="rect">
              <a:avLst/>
            </a:prstGeom>
            <a:noFill/>
          </p:spPr>
          <p:txBody>
            <a:bodyPr wrap="square" rtlCol="0">
              <a:spAutoFit/>
            </a:bodyPr>
            <a:lstStyle/>
            <a:p>
              <a:r>
                <a:rPr lang="nl-NL" sz="1500" dirty="0" err="1"/>
                <a:t>Ascites</a:t>
              </a:r>
              <a:endParaRPr lang="nl-NL" sz="1500" dirty="0"/>
            </a:p>
          </p:txBody>
        </p:sp>
        <p:sp>
          <p:nvSpPr>
            <p:cNvPr id="13" name="Tekstvak 12"/>
            <p:cNvSpPr txBox="1"/>
            <p:nvPr/>
          </p:nvSpPr>
          <p:spPr>
            <a:xfrm>
              <a:off x="6218045" y="2317899"/>
              <a:ext cx="1853981" cy="738664"/>
            </a:xfrm>
            <a:prstGeom prst="rect">
              <a:avLst/>
            </a:prstGeom>
            <a:noFill/>
          </p:spPr>
          <p:txBody>
            <a:bodyPr wrap="square" rtlCol="0">
              <a:spAutoFit/>
            </a:bodyPr>
            <a:lstStyle/>
            <a:p>
              <a:r>
                <a:rPr lang="nl-NL" sz="1500" dirty="0" err="1"/>
                <a:t>Caput</a:t>
              </a:r>
              <a:r>
                <a:rPr lang="nl-NL" sz="1500" dirty="0"/>
                <a:t> medusa</a:t>
              </a:r>
            </a:p>
          </p:txBody>
        </p:sp>
        <p:sp>
          <p:nvSpPr>
            <p:cNvPr id="14" name="Tekstvak 13"/>
            <p:cNvSpPr txBox="1"/>
            <p:nvPr/>
          </p:nvSpPr>
          <p:spPr>
            <a:xfrm>
              <a:off x="6218045" y="4591863"/>
              <a:ext cx="1853981" cy="430887"/>
            </a:xfrm>
            <a:prstGeom prst="rect">
              <a:avLst/>
            </a:prstGeom>
            <a:noFill/>
          </p:spPr>
          <p:txBody>
            <a:bodyPr wrap="square" rtlCol="0">
              <a:spAutoFit/>
            </a:bodyPr>
            <a:lstStyle/>
            <a:p>
              <a:r>
                <a:rPr lang="nl-NL" sz="1500" dirty="0"/>
                <a:t>Spider </a:t>
              </a:r>
              <a:r>
                <a:rPr lang="nl-NL" sz="1500" dirty="0" err="1"/>
                <a:t>naevi</a:t>
              </a:r>
              <a:endParaRPr lang="nl-NL" sz="1500" dirty="0"/>
            </a:p>
          </p:txBody>
        </p:sp>
      </p:grpSp>
      <p:sp>
        <p:nvSpPr>
          <p:cNvPr id="16" name="Titel 1">
            <a:extLst>
              <a:ext uri="{FF2B5EF4-FFF2-40B4-BE49-F238E27FC236}">
                <a16:creationId xmlns:a16="http://schemas.microsoft.com/office/drawing/2014/main" id="{7D9DC534-505C-4041-A3D5-803C4A72EA0D}"/>
              </a:ext>
            </a:extLst>
          </p:cNvPr>
          <p:cNvSpPr txBox="1">
            <a:spLocks/>
          </p:cNvSpPr>
          <p:nvPr/>
        </p:nvSpPr>
        <p:spPr bwMode="auto">
          <a:xfrm>
            <a:off x="-268485" y="332820"/>
            <a:ext cx="5904271"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rgbClr val="EF4630"/>
                </a:solidFill>
                <a:latin typeface="Museo 700"/>
                <a:ea typeface="Museo 700"/>
                <a:cs typeface="Museo 700"/>
              </a:defRPr>
            </a:lvl1pPr>
            <a:lvl2pPr algn="ctr" defTabSz="457200" rtl="0" eaLnBrk="1" fontAlgn="base" hangingPunct="1">
              <a:spcBef>
                <a:spcPct val="0"/>
              </a:spcBef>
              <a:spcAft>
                <a:spcPct val="0"/>
              </a:spcAft>
              <a:defRPr sz="4400">
                <a:solidFill>
                  <a:srgbClr val="EF4630"/>
                </a:solidFill>
                <a:latin typeface="Museo 700"/>
                <a:ea typeface="Museo 700"/>
                <a:cs typeface="Museo 700"/>
              </a:defRPr>
            </a:lvl2pPr>
            <a:lvl3pPr algn="ctr" defTabSz="457200" rtl="0" eaLnBrk="1" fontAlgn="base" hangingPunct="1">
              <a:spcBef>
                <a:spcPct val="0"/>
              </a:spcBef>
              <a:spcAft>
                <a:spcPct val="0"/>
              </a:spcAft>
              <a:defRPr sz="4400">
                <a:solidFill>
                  <a:srgbClr val="EF4630"/>
                </a:solidFill>
                <a:latin typeface="Museo 700"/>
                <a:ea typeface="Museo 700"/>
                <a:cs typeface="Museo 700"/>
              </a:defRPr>
            </a:lvl3pPr>
            <a:lvl4pPr algn="ctr" defTabSz="457200" rtl="0" eaLnBrk="1" fontAlgn="base" hangingPunct="1">
              <a:spcBef>
                <a:spcPct val="0"/>
              </a:spcBef>
              <a:spcAft>
                <a:spcPct val="0"/>
              </a:spcAft>
              <a:defRPr sz="4400">
                <a:solidFill>
                  <a:srgbClr val="EF4630"/>
                </a:solidFill>
                <a:latin typeface="Museo 700"/>
                <a:ea typeface="Museo 700"/>
                <a:cs typeface="Museo 700"/>
              </a:defRPr>
            </a:lvl4pPr>
            <a:lvl5pPr algn="ctr" defTabSz="457200" rtl="0" eaLnBrk="1" fontAlgn="base" hangingPunct="1">
              <a:spcBef>
                <a:spcPct val="0"/>
              </a:spcBef>
              <a:spcAft>
                <a:spcPct val="0"/>
              </a:spcAft>
              <a:defRPr sz="4400">
                <a:solidFill>
                  <a:srgbClr val="EF4630"/>
                </a:solidFill>
                <a:latin typeface="Museo 700"/>
                <a:ea typeface="Museo 700"/>
                <a:cs typeface="Museo 700"/>
              </a:defRPr>
            </a:lvl5pPr>
            <a:lvl6pPr marL="457200" algn="ctr" defTabSz="457200" rtl="0" eaLnBrk="1" fontAlgn="base" hangingPunct="1">
              <a:spcBef>
                <a:spcPct val="0"/>
              </a:spcBef>
              <a:spcAft>
                <a:spcPct val="0"/>
              </a:spcAft>
              <a:defRPr sz="4400">
                <a:solidFill>
                  <a:srgbClr val="EF4630"/>
                </a:solidFill>
                <a:latin typeface="Museo 700"/>
                <a:ea typeface="Museo 700"/>
                <a:cs typeface="Museo 700"/>
              </a:defRPr>
            </a:lvl6pPr>
            <a:lvl7pPr marL="914400" algn="ctr" defTabSz="457200" rtl="0" eaLnBrk="1" fontAlgn="base" hangingPunct="1">
              <a:spcBef>
                <a:spcPct val="0"/>
              </a:spcBef>
              <a:spcAft>
                <a:spcPct val="0"/>
              </a:spcAft>
              <a:defRPr sz="4400">
                <a:solidFill>
                  <a:srgbClr val="EF4630"/>
                </a:solidFill>
                <a:latin typeface="Museo 700"/>
                <a:ea typeface="Museo 700"/>
                <a:cs typeface="Museo 700"/>
              </a:defRPr>
            </a:lvl7pPr>
            <a:lvl8pPr marL="1371600" algn="ctr" defTabSz="457200" rtl="0" eaLnBrk="1" fontAlgn="base" hangingPunct="1">
              <a:spcBef>
                <a:spcPct val="0"/>
              </a:spcBef>
              <a:spcAft>
                <a:spcPct val="0"/>
              </a:spcAft>
              <a:defRPr sz="4400">
                <a:solidFill>
                  <a:srgbClr val="EF4630"/>
                </a:solidFill>
                <a:latin typeface="Museo 700"/>
                <a:ea typeface="Museo 700"/>
                <a:cs typeface="Museo 700"/>
              </a:defRPr>
            </a:lvl8pPr>
            <a:lvl9pPr marL="1828800" algn="ctr" defTabSz="457200" rtl="0" eaLnBrk="1" fontAlgn="base" hangingPunct="1">
              <a:spcBef>
                <a:spcPct val="0"/>
              </a:spcBef>
              <a:spcAft>
                <a:spcPct val="0"/>
              </a:spcAft>
              <a:defRPr sz="4400">
                <a:solidFill>
                  <a:srgbClr val="EF4630"/>
                </a:solidFill>
                <a:latin typeface="Museo 700"/>
                <a:ea typeface="Museo 700"/>
                <a:cs typeface="Museo 700"/>
              </a:defRPr>
            </a:lvl9pPr>
          </a:lstStyle>
          <a:p>
            <a:r>
              <a:rPr lang="nl-NL" dirty="0"/>
              <a:t>Stigmata chronisch </a:t>
            </a:r>
            <a:br>
              <a:rPr lang="nl-NL" dirty="0"/>
            </a:br>
            <a:r>
              <a:rPr lang="nl-NL" dirty="0"/>
              <a:t>leverlijden</a:t>
            </a:r>
          </a:p>
        </p:txBody>
      </p:sp>
    </p:spTree>
    <p:extLst>
      <p:ext uri="{BB962C8B-B14F-4D97-AF65-F5344CB8AC3E}">
        <p14:creationId xmlns:p14="http://schemas.microsoft.com/office/powerpoint/2010/main" val="21939649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5F21F-5139-8748-81BE-4B0BD57D458F}"/>
              </a:ext>
            </a:extLst>
          </p:cNvPr>
          <p:cNvSpPr>
            <a:spLocks noGrp="1"/>
          </p:cNvSpPr>
          <p:nvPr>
            <p:ph type="title"/>
          </p:nvPr>
        </p:nvSpPr>
        <p:spPr/>
        <p:txBody>
          <a:bodyPr/>
          <a:lstStyle/>
          <a:p>
            <a:r>
              <a:rPr lang="nl-NL" dirty="0"/>
              <a:t>Aanvullend onderzoek</a:t>
            </a:r>
          </a:p>
        </p:txBody>
      </p:sp>
      <p:sp>
        <p:nvSpPr>
          <p:cNvPr id="3" name="Tijdelijke aanduiding voor inhoud 2">
            <a:extLst>
              <a:ext uri="{FF2B5EF4-FFF2-40B4-BE49-F238E27FC236}">
                <a16:creationId xmlns:a16="http://schemas.microsoft.com/office/drawing/2014/main" id="{A62D4449-6781-E749-8FB9-FEE90FB8E772}"/>
              </a:ext>
            </a:extLst>
          </p:cNvPr>
          <p:cNvSpPr>
            <a:spLocks noGrp="1"/>
          </p:cNvSpPr>
          <p:nvPr>
            <p:ph idx="1"/>
          </p:nvPr>
        </p:nvSpPr>
        <p:spPr>
          <a:xfrm>
            <a:off x="457200" y="1200151"/>
            <a:ext cx="6995652" cy="2054326"/>
          </a:xfrm>
        </p:spPr>
        <p:txBody>
          <a:bodyPr/>
          <a:lstStyle/>
          <a:p>
            <a:r>
              <a:rPr lang="nl-NL" sz="2400" dirty="0"/>
              <a:t>Bloedbeeld, leverwaarden, Hepatitis B/C, </a:t>
            </a:r>
            <a:r>
              <a:rPr lang="nl-NL" sz="2400" dirty="0" err="1"/>
              <a:t>evt</a:t>
            </a:r>
            <a:r>
              <a:rPr lang="nl-NL" sz="2400" dirty="0"/>
              <a:t> andere virale serologie  (EBV/CMV/hepatitis A/ hepatitis E)</a:t>
            </a:r>
          </a:p>
          <a:p>
            <a:r>
              <a:rPr lang="nl-NL" sz="2400" dirty="0"/>
              <a:t>Bij verdenking leververvetting: nuchter glucose, HbA1c, vetspectrum</a:t>
            </a:r>
          </a:p>
          <a:p>
            <a:endParaRPr lang="nl-NL" sz="2400" dirty="0"/>
          </a:p>
        </p:txBody>
      </p:sp>
      <p:sp>
        <p:nvSpPr>
          <p:cNvPr id="4" name="Tijdelijke aanduiding voor inhoud 2">
            <a:extLst>
              <a:ext uri="{FF2B5EF4-FFF2-40B4-BE49-F238E27FC236}">
                <a16:creationId xmlns:a16="http://schemas.microsoft.com/office/drawing/2014/main" id="{2A341246-5E53-114B-9C81-19F96C04F243}"/>
              </a:ext>
            </a:extLst>
          </p:cNvPr>
          <p:cNvSpPr txBox="1">
            <a:spLocks/>
          </p:cNvSpPr>
          <p:nvPr/>
        </p:nvSpPr>
        <p:spPr bwMode="auto">
          <a:xfrm>
            <a:off x="457200" y="3254477"/>
            <a:ext cx="8229600" cy="11208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Source Sans Pro"/>
                <a:ea typeface="Source Sans Pro"/>
                <a:cs typeface="Source Sans Pro"/>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Source Sans Pro"/>
                <a:ea typeface="Source Sans Pro"/>
                <a:cs typeface="Source Sans Pro"/>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Source Sans Pro"/>
                <a:ea typeface="Source Sans Pro"/>
                <a:cs typeface="Source Sans Pro"/>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Source Sans Pro"/>
                <a:ea typeface="Source Sans Pro"/>
                <a:cs typeface="Source Sans Pro"/>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Source Sans Pro"/>
                <a:ea typeface="Source Sans Pro"/>
                <a:cs typeface="Source San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sz="2400" dirty="0"/>
          </a:p>
          <a:p>
            <a:r>
              <a:rPr lang="nl-NL" sz="2400" dirty="0"/>
              <a:t>Echo abdomen: steatose, tekenen levercirrose</a:t>
            </a:r>
          </a:p>
          <a:p>
            <a:endParaRPr lang="nl-NL" sz="2400" dirty="0"/>
          </a:p>
        </p:txBody>
      </p:sp>
    </p:spTree>
    <p:extLst>
      <p:ext uri="{BB962C8B-B14F-4D97-AF65-F5344CB8AC3E}">
        <p14:creationId xmlns:p14="http://schemas.microsoft.com/office/powerpoint/2010/main" val="393942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Tweede lijn</a:t>
            </a:r>
          </a:p>
        </p:txBody>
      </p:sp>
      <p:sp>
        <p:nvSpPr>
          <p:cNvPr id="3" name="Tijdelijke aanduiding voor inhoud 2"/>
          <p:cNvSpPr>
            <a:spLocks noGrp="1"/>
          </p:cNvSpPr>
          <p:nvPr>
            <p:ph idx="1"/>
          </p:nvPr>
        </p:nvSpPr>
        <p:spPr>
          <a:xfrm>
            <a:off x="457200" y="1200151"/>
            <a:ext cx="6362700" cy="3394472"/>
          </a:xfrm>
        </p:spPr>
        <p:txBody>
          <a:bodyPr/>
          <a:lstStyle/>
          <a:p>
            <a:r>
              <a:rPr lang="nl-NL" sz="2400" dirty="0"/>
              <a:t>Aanvullend lab voor uitsluiten secundaire oorzaken steatose</a:t>
            </a:r>
            <a:br>
              <a:rPr lang="nl-NL" sz="2400" dirty="0"/>
            </a:br>
            <a:endParaRPr lang="nl-NL" sz="2400" dirty="0"/>
          </a:p>
          <a:p>
            <a:r>
              <a:rPr lang="nl-NL" sz="2400" dirty="0"/>
              <a:t>Belangrijk: mate van fibrose bepalen! </a:t>
            </a:r>
          </a:p>
          <a:p>
            <a:pPr lvl="1"/>
            <a:r>
              <a:rPr lang="nl-NL" sz="2400" dirty="0"/>
              <a:t>Meerdere scoringssystemen </a:t>
            </a:r>
            <a:br>
              <a:rPr lang="nl-NL" sz="2400" dirty="0"/>
            </a:br>
            <a:r>
              <a:rPr lang="nl-NL" sz="2400" dirty="0"/>
              <a:t>(</a:t>
            </a:r>
            <a:r>
              <a:rPr lang="nl-NL" sz="2400" dirty="0" err="1"/>
              <a:t>bijv</a:t>
            </a:r>
            <a:r>
              <a:rPr lang="nl-NL" sz="2400" dirty="0"/>
              <a:t> FIB-4 score)</a:t>
            </a:r>
          </a:p>
          <a:p>
            <a:pPr lvl="1"/>
            <a:r>
              <a:rPr lang="nl-NL" sz="2400" dirty="0" err="1"/>
              <a:t>Elastografie</a:t>
            </a:r>
            <a:endParaRPr lang="nl-NL" sz="2400" dirty="0"/>
          </a:p>
        </p:txBody>
      </p:sp>
    </p:spTree>
    <p:extLst>
      <p:ext uri="{BB962C8B-B14F-4D97-AF65-F5344CB8AC3E}">
        <p14:creationId xmlns:p14="http://schemas.microsoft.com/office/powerpoint/2010/main" val="34700177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Elastografie</a:t>
            </a:r>
            <a:endParaRPr lang="nl-NL" dirty="0"/>
          </a:p>
        </p:txBody>
      </p:sp>
      <p:pic>
        <p:nvPicPr>
          <p:cNvPr id="4" name="Afbeelding 3"/>
          <p:cNvPicPr>
            <a:picLocks noChangeAspect="1"/>
          </p:cNvPicPr>
          <p:nvPr/>
        </p:nvPicPr>
        <p:blipFill>
          <a:blip r:embed="rId3"/>
          <a:stretch>
            <a:fillRect/>
          </a:stretch>
        </p:blipFill>
        <p:spPr>
          <a:xfrm>
            <a:off x="322779" y="1323498"/>
            <a:ext cx="5836721" cy="2899203"/>
          </a:xfrm>
          <a:prstGeom prst="rect">
            <a:avLst/>
          </a:prstGeom>
        </p:spPr>
      </p:pic>
    </p:spTree>
    <p:extLst>
      <p:ext uri="{BB962C8B-B14F-4D97-AF65-F5344CB8AC3E}">
        <p14:creationId xmlns:p14="http://schemas.microsoft.com/office/powerpoint/2010/main" val="12048241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4200" y="244079"/>
            <a:ext cx="8229600" cy="857250"/>
          </a:xfrm>
        </p:spPr>
        <p:txBody>
          <a:bodyPr/>
          <a:lstStyle/>
          <a:p>
            <a:r>
              <a:rPr lang="nl-NL" dirty="0"/>
              <a:t>Follow-up tweede lijn</a:t>
            </a:r>
          </a:p>
        </p:txBody>
      </p:sp>
      <p:sp>
        <p:nvSpPr>
          <p:cNvPr id="3" name="Tijdelijke aanduiding voor inhoud 2"/>
          <p:cNvSpPr>
            <a:spLocks noGrp="1"/>
          </p:cNvSpPr>
          <p:nvPr>
            <p:ph idx="1"/>
          </p:nvPr>
        </p:nvSpPr>
        <p:spPr/>
        <p:txBody>
          <a:bodyPr/>
          <a:lstStyle/>
          <a:p>
            <a:r>
              <a:rPr lang="nl-NL" sz="2400" dirty="0"/>
              <a:t>Screenen voor complicaties van leververvetting:</a:t>
            </a:r>
          </a:p>
          <a:p>
            <a:pPr lvl="1"/>
            <a:r>
              <a:rPr lang="nl-NL" sz="2400" dirty="0"/>
              <a:t>Levercirrose</a:t>
            </a:r>
          </a:p>
          <a:p>
            <a:pPr lvl="1"/>
            <a:r>
              <a:rPr lang="nl-NL" sz="2400" dirty="0"/>
              <a:t>HCC (hepatocellulair carcinoom)</a:t>
            </a:r>
            <a:br>
              <a:rPr lang="nl-NL" sz="2400" dirty="0"/>
            </a:br>
            <a:endParaRPr lang="nl-NL" sz="2400" dirty="0"/>
          </a:p>
        </p:txBody>
      </p:sp>
      <p:grpSp>
        <p:nvGrpSpPr>
          <p:cNvPr id="8" name="Groep 7">
            <a:extLst>
              <a:ext uri="{FF2B5EF4-FFF2-40B4-BE49-F238E27FC236}">
                <a16:creationId xmlns:a16="http://schemas.microsoft.com/office/drawing/2014/main" id="{22F4B99D-ED43-844A-9657-86295B6D3AEA}"/>
              </a:ext>
            </a:extLst>
          </p:cNvPr>
          <p:cNvGrpSpPr/>
          <p:nvPr/>
        </p:nvGrpSpPr>
        <p:grpSpPr>
          <a:xfrm>
            <a:off x="1651818" y="2630745"/>
            <a:ext cx="4935795" cy="2979174"/>
            <a:chOff x="609098" y="-8335"/>
            <a:chExt cx="7304872" cy="5151836"/>
          </a:xfrm>
        </p:grpSpPr>
        <p:pic>
          <p:nvPicPr>
            <p:cNvPr id="9" name="Afbeelding 8">
              <a:extLst>
                <a:ext uri="{FF2B5EF4-FFF2-40B4-BE49-F238E27FC236}">
                  <a16:creationId xmlns:a16="http://schemas.microsoft.com/office/drawing/2014/main" id="{C4F74370-FE93-3D4B-9226-555EE5428678}"/>
                </a:ext>
              </a:extLst>
            </p:cNvPr>
            <p:cNvPicPr>
              <a:picLocks noChangeAspect="1"/>
            </p:cNvPicPr>
            <p:nvPr/>
          </p:nvPicPr>
          <p:blipFill>
            <a:blip r:embed="rId2"/>
            <a:stretch>
              <a:fillRect/>
            </a:stretch>
          </p:blipFill>
          <p:spPr>
            <a:xfrm>
              <a:off x="1219200" y="-8335"/>
              <a:ext cx="6694770" cy="5151835"/>
            </a:xfrm>
            <a:prstGeom prst="rect">
              <a:avLst/>
            </a:prstGeom>
            <a:solidFill>
              <a:schemeClr val="bg2"/>
            </a:solidFill>
          </p:spPr>
        </p:pic>
        <p:sp>
          <p:nvSpPr>
            <p:cNvPr id="10" name="Rechthoek 9">
              <a:extLst>
                <a:ext uri="{FF2B5EF4-FFF2-40B4-BE49-F238E27FC236}">
                  <a16:creationId xmlns:a16="http://schemas.microsoft.com/office/drawing/2014/main" id="{AA94D38D-503E-914E-8267-DA73D54E832F}"/>
                </a:ext>
              </a:extLst>
            </p:cNvPr>
            <p:cNvSpPr/>
            <p:nvPr/>
          </p:nvSpPr>
          <p:spPr>
            <a:xfrm>
              <a:off x="1111045" y="0"/>
              <a:ext cx="3687097" cy="7079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99452E61-01F6-2344-8C5D-21D17DE49DD5}"/>
                </a:ext>
              </a:extLst>
            </p:cNvPr>
            <p:cNvSpPr/>
            <p:nvPr/>
          </p:nvSpPr>
          <p:spPr>
            <a:xfrm>
              <a:off x="4493342" y="2821859"/>
              <a:ext cx="3420628" cy="23216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EA817350-45A8-F84C-9D08-63636F848138}"/>
                </a:ext>
              </a:extLst>
            </p:cNvPr>
            <p:cNvSpPr txBox="1"/>
            <p:nvPr/>
          </p:nvSpPr>
          <p:spPr>
            <a:xfrm>
              <a:off x="4493343" y="2068101"/>
              <a:ext cx="609599" cy="537555"/>
            </a:xfrm>
            <a:prstGeom prst="rect">
              <a:avLst/>
            </a:prstGeom>
            <a:solidFill>
              <a:schemeClr val="bg2"/>
            </a:solidFill>
            <a:ln>
              <a:solidFill>
                <a:schemeClr val="tx1"/>
              </a:solidFill>
            </a:ln>
          </p:spPr>
          <p:txBody>
            <a:bodyPr wrap="square" rtlCol="0">
              <a:spAutoFit/>
            </a:bodyPr>
            <a:lstStyle/>
            <a:p>
              <a:r>
                <a:rPr lang="nl-NL" sz="1100" dirty="0"/>
                <a:t>Milt</a:t>
              </a:r>
            </a:p>
          </p:txBody>
        </p:sp>
        <p:sp>
          <p:nvSpPr>
            <p:cNvPr id="13" name="Tekstvak 12">
              <a:extLst>
                <a:ext uri="{FF2B5EF4-FFF2-40B4-BE49-F238E27FC236}">
                  <a16:creationId xmlns:a16="http://schemas.microsoft.com/office/drawing/2014/main" id="{868665A7-11CC-254C-9551-097CE0A3DD2F}"/>
                </a:ext>
              </a:extLst>
            </p:cNvPr>
            <p:cNvSpPr txBox="1"/>
            <p:nvPr/>
          </p:nvSpPr>
          <p:spPr>
            <a:xfrm>
              <a:off x="841924" y="3678136"/>
              <a:ext cx="1295087" cy="452398"/>
            </a:xfrm>
            <a:prstGeom prst="rect">
              <a:avLst/>
            </a:prstGeom>
            <a:solidFill>
              <a:schemeClr val="bg2"/>
            </a:solidFill>
            <a:ln>
              <a:solidFill>
                <a:schemeClr val="tx1"/>
              </a:solidFill>
            </a:ln>
          </p:spPr>
          <p:txBody>
            <a:bodyPr wrap="square" rtlCol="0">
              <a:spAutoFit/>
            </a:bodyPr>
            <a:lstStyle/>
            <a:p>
              <a:r>
                <a:rPr lang="nl-NL" sz="1100" dirty="0"/>
                <a:t>Vena </a:t>
              </a:r>
              <a:r>
                <a:rPr lang="nl-NL" sz="1100" dirty="0" err="1"/>
                <a:t>porta</a:t>
              </a:r>
              <a:endParaRPr lang="nl-NL" sz="1100" dirty="0"/>
            </a:p>
          </p:txBody>
        </p:sp>
        <p:sp>
          <p:nvSpPr>
            <p:cNvPr id="14" name="Tekstvak 13">
              <a:extLst>
                <a:ext uri="{FF2B5EF4-FFF2-40B4-BE49-F238E27FC236}">
                  <a16:creationId xmlns:a16="http://schemas.microsoft.com/office/drawing/2014/main" id="{18B9AC52-BD55-804C-9E85-69FD183DB974}"/>
                </a:ext>
              </a:extLst>
            </p:cNvPr>
            <p:cNvSpPr txBox="1"/>
            <p:nvPr/>
          </p:nvSpPr>
          <p:spPr>
            <a:xfrm>
              <a:off x="609098" y="1209981"/>
              <a:ext cx="1298357" cy="745126"/>
            </a:xfrm>
            <a:prstGeom prst="rect">
              <a:avLst/>
            </a:prstGeom>
            <a:solidFill>
              <a:schemeClr val="bg2"/>
            </a:solidFill>
            <a:ln>
              <a:solidFill>
                <a:schemeClr val="tx1"/>
              </a:solidFill>
            </a:ln>
          </p:spPr>
          <p:txBody>
            <a:bodyPr wrap="square" rtlCol="0">
              <a:spAutoFit/>
            </a:bodyPr>
            <a:lstStyle/>
            <a:p>
              <a:r>
                <a:rPr lang="nl-NL" sz="1100" dirty="0" err="1"/>
                <a:t>Cirrotische</a:t>
              </a:r>
              <a:r>
                <a:rPr lang="nl-NL" sz="1100" dirty="0"/>
                <a:t> lever</a:t>
              </a:r>
            </a:p>
          </p:txBody>
        </p:sp>
      </p:grpSp>
    </p:spTree>
    <p:extLst>
      <p:ext uri="{BB962C8B-B14F-4D97-AF65-F5344CB8AC3E}">
        <p14:creationId xmlns:p14="http://schemas.microsoft.com/office/powerpoint/2010/main" val="4115273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Levercirrose</a:t>
            </a:r>
          </a:p>
        </p:txBody>
      </p:sp>
      <p:sp>
        <p:nvSpPr>
          <p:cNvPr id="3" name="Tijdelijke aanduiding voor inhoud 2"/>
          <p:cNvSpPr>
            <a:spLocks noGrp="1"/>
          </p:cNvSpPr>
          <p:nvPr>
            <p:ph idx="1"/>
          </p:nvPr>
        </p:nvSpPr>
        <p:spPr/>
        <p:txBody>
          <a:bodyPr/>
          <a:lstStyle/>
          <a:p>
            <a:r>
              <a:rPr lang="nl-NL" sz="2400" dirty="0"/>
              <a:t>Voorkomen verdere leverschade</a:t>
            </a:r>
          </a:p>
          <a:p>
            <a:pPr lvl="1"/>
            <a:r>
              <a:rPr lang="nl-NL" sz="2400" dirty="0"/>
              <a:t>STOP alcohol</a:t>
            </a:r>
          </a:p>
          <a:p>
            <a:pPr lvl="1"/>
            <a:r>
              <a:rPr lang="nl-NL" sz="2400" dirty="0"/>
              <a:t>Vaccinatie hepatitis A/B (indien negatief)</a:t>
            </a:r>
          </a:p>
          <a:p>
            <a:r>
              <a:rPr lang="nl-NL" sz="2400" dirty="0"/>
              <a:t>Screening HCC, screening varices</a:t>
            </a:r>
          </a:p>
          <a:p>
            <a:r>
              <a:rPr lang="nl-NL" sz="2400" dirty="0"/>
              <a:t>Paracetamol kan wel</a:t>
            </a:r>
          </a:p>
          <a:p>
            <a:r>
              <a:rPr lang="nl-NL" sz="2400" dirty="0"/>
              <a:t>GEEN </a:t>
            </a:r>
            <a:r>
              <a:rPr lang="nl-NL" sz="2400" dirty="0" err="1"/>
              <a:t>NSAIDs</a:t>
            </a:r>
            <a:endParaRPr lang="nl-NL" sz="2400" dirty="0"/>
          </a:p>
          <a:p>
            <a:r>
              <a:rPr lang="nl-NL" sz="2400" dirty="0">
                <a:hlinkClick r:id="rId3"/>
              </a:rPr>
              <a:t>www.geneesmiddelenbijlevercirrose.nl</a:t>
            </a:r>
            <a:endParaRPr lang="nl-NL" sz="2400" dirty="0"/>
          </a:p>
          <a:p>
            <a:pPr marL="0" indent="0">
              <a:buNone/>
            </a:pPr>
            <a:endParaRPr lang="nl-NL" sz="2400" dirty="0"/>
          </a:p>
          <a:p>
            <a:endParaRPr lang="nl-NL" sz="2400" dirty="0"/>
          </a:p>
        </p:txBody>
      </p:sp>
    </p:spTree>
    <p:extLst>
      <p:ext uri="{BB962C8B-B14F-4D97-AF65-F5344CB8AC3E}">
        <p14:creationId xmlns:p14="http://schemas.microsoft.com/office/powerpoint/2010/main" val="3105536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rotWithShape="1">
          <a:blip r:embed="rId2"/>
          <a:srcRect b="5244"/>
          <a:stretch/>
        </p:blipFill>
        <p:spPr>
          <a:xfrm>
            <a:off x="132735" y="874513"/>
            <a:ext cx="6727774" cy="3394473"/>
          </a:xfrm>
          <a:prstGeom prst="rect">
            <a:avLst/>
          </a:prstGeom>
        </p:spPr>
      </p:pic>
    </p:spTree>
    <p:extLst>
      <p:ext uri="{BB962C8B-B14F-4D97-AF65-F5344CB8AC3E}">
        <p14:creationId xmlns:p14="http://schemas.microsoft.com/office/powerpoint/2010/main" val="20154916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5D30F9-C88F-AC49-821F-0F87DB78732A}"/>
              </a:ext>
            </a:extLst>
          </p:cNvPr>
          <p:cNvSpPr>
            <a:spLocks noGrp="1"/>
          </p:cNvSpPr>
          <p:nvPr>
            <p:ph type="title"/>
          </p:nvPr>
        </p:nvSpPr>
        <p:spPr>
          <a:xfrm>
            <a:off x="-108154" y="341434"/>
            <a:ext cx="7841226" cy="857250"/>
          </a:xfrm>
        </p:spPr>
        <p:txBody>
          <a:bodyPr/>
          <a:lstStyle/>
          <a:p>
            <a:r>
              <a:rPr lang="nl-NL" dirty="0"/>
              <a:t>Vervolg casus: vrouw 58 jaar</a:t>
            </a:r>
          </a:p>
        </p:txBody>
      </p:sp>
      <p:sp>
        <p:nvSpPr>
          <p:cNvPr id="3" name="Tijdelijke aanduiding voor inhoud 2">
            <a:extLst>
              <a:ext uri="{FF2B5EF4-FFF2-40B4-BE49-F238E27FC236}">
                <a16:creationId xmlns:a16="http://schemas.microsoft.com/office/drawing/2014/main" id="{2013DFBD-EBF9-B846-9BDC-B282B355965B}"/>
              </a:ext>
            </a:extLst>
          </p:cNvPr>
          <p:cNvSpPr>
            <a:spLocks noGrp="1"/>
          </p:cNvSpPr>
          <p:nvPr>
            <p:ph idx="1"/>
          </p:nvPr>
        </p:nvSpPr>
        <p:spPr>
          <a:xfrm>
            <a:off x="457200" y="1299542"/>
            <a:ext cx="6966155" cy="2159275"/>
          </a:xfrm>
        </p:spPr>
        <p:txBody>
          <a:bodyPr/>
          <a:lstStyle/>
          <a:p>
            <a:r>
              <a:rPr lang="nl-NL" sz="2400" dirty="0"/>
              <a:t>Alcohol: geen</a:t>
            </a:r>
          </a:p>
          <a:p>
            <a:r>
              <a:rPr lang="nl-NL" sz="2400" dirty="0"/>
              <a:t>Bij aanvullend onderzoek: geen aanwijzingen voor virale etiologie, stapelingsziekte of auto-immuunziekte</a:t>
            </a:r>
          </a:p>
          <a:p>
            <a:r>
              <a:rPr lang="nl-NL" sz="2400" smtClean="0"/>
              <a:t>Bij gastroscopie: s</a:t>
            </a:r>
            <a:r>
              <a:rPr lang="nl-NL" sz="2400" smtClean="0"/>
              <a:t>lokdarmvarices</a:t>
            </a:r>
            <a:r>
              <a:rPr lang="nl-NL" sz="2400" dirty="0"/>
              <a:t/>
            </a:r>
            <a:br>
              <a:rPr lang="nl-NL" sz="2400" dirty="0"/>
            </a:br>
            <a:endParaRPr lang="nl-NL" sz="2400" dirty="0"/>
          </a:p>
          <a:p>
            <a:endParaRPr lang="nl-NL" sz="2400" dirty="0"/>
          </a:p>
        </p:txBody>
      </p:sp>
      <p:sp>
        <p:nvSpPr>
          <p:cNvPr id="5" name="Tijdelijke aanduiding voor inhoud 2">
            <a:extLst>
              <a:ext uri="{FF2B5EF4-FFF2-40B4-BE49-F238E27FC236}">
                <a16:creationId xmlns:a16="http://schemas.microsoft.com/office/drawing/2014/main" id="{49BC3168-5FB0-064E-9112-CD03E9BE681C}"/>
              </a:ext>
            </a:extLst>
          </p:cNvPr>
          <p:cNvSpPr txBox="1">
            <a:spLocks/>
          </p:cNvSpPr>
          <p:nvPr/>
        </p:nvSpPr>
        <p:spPr bwMode="auto">
          <a:xfrm>
            <a:off x="457199" y="3634113"/>
            <a:ext cx="6966155" cy="12044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Source Sans Pro"/>
                <a:ea typeface="Source Sans Pro"/>
                <a:cs typeface="Source Sans Pro"/>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Source Sans Pro"/>
                <a:ea typeface="Source Sans Pro"/>
                <a:cs typeface="Source Sans Pro"/>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Source Sans Pro"/>
                <a:ea typeface="Source Sans Pro"/>
                <a:cs typeface="Source Sans Pro"/>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Source Sans Pro"/>
                <a:ea typeface="Source Sans Pro"/>
                <a:cs typeface="Source Sans Pro"/>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Source Sans Pro"/>
                <a:ea typeface="Source Sans Pro"/>
                <a:cs typeface="Source San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400" dirty="0">
                <a:sym typeface="Wingdings" pitchFamily="2" charset="2"/>
              </a:rPr>
              <a:t> </a:t>
            </a:r>
            <a:r>
              <a:rPr lang="nl-NL" sz="2400" dirty="0"/>
              <a:t>Levercirrose </a:t>
            </a:r>
            <a:r>
              <a:rPr lang="nl-NL" sz="2400" dirty="0" err="1"/>
              <a:t>obv</a:t>
            </a:r>
            <a:r>
              <a:rPr lang="nl-NL" sz="2400" dirty="0"/>
              <a:t> NASH</a:t>
            </a:r>
          </a:p>
        </p:txBody>
      </p:sp>
    </p:spTree>
    <p:extLst>
      <p:ext uri="{BB962C8B-B14F-4D97-AF65-F5344CB8AC3E}">
        <p14:creationId xmlns:p14="http://schemas.microsoft.com/office/powerpoint/2010/main" val="254332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7258" y="242038"/>
            <a:ext cx="8229600" cy="857250"/>
          </a:xfrm>
        </p:spPr>
        <p:txBody>
          <a:bodyPr/>
          <a:lstStyle/>
          <a:p>
            <a:r>
              <a:rPr lang="nl-NL" dirty="0"/>
              <a:t>Take home </a:t>
            </a:r>
            <a:r>
              <a:rPr lang="nl-NL" dirty="0" err="1"/>
              <a:t>messages</a:t>
            </a:r>
            <a:endParaRPr lang="nl-NL" dirty="0"/>
          </a:p>
        </p:txBody>
      </p:sp>
      <p:sp>
        <p:nvSpPr>
          <p:cNvPr id="3" name="Tijdelijke aanduiding voor inhoud 2"/>
          <p:cNvSpPr>
            <a:spLocks noGrp="1"/>
          </p:cNvSpPr>
          <p:nvPr>
            <p:ph idx="1"/>
          </p:nvPr>
        </p:nvSpPr>
        <p:spPr>
          <a:xfrm>
            <a:off x="457200" y="1200151"/>
            <a:ext cx="6700684" cy="3394472"/>
          </a:xfrm>
        </p:spPr>
        <p:txBody>
          <a:bodyPr/>
          <a:lstStyle/>
          <a:p>
            <a:r>
              <a:rPr lang="nl-NL" sz="2400" dirty="0"/>
              <a:t>Leververvetting: een reëel probleem</a:t>
            </a:r>
          </a:p>
          <a:p>
            <a:r>
              <a:rPr lang="nl-NL" sz="2400" dirty="0"/>
              <a:t>Risico op levercirrose en hepatocellulair carcinoom (HCC)</a:t>
            </a:r>
          </a:p>
          <a:p>
            <a:pPr marL="0" indent="0">
              <a:buNone/>
            </a:pPr>
            <a:endParaRPr lang="nl-NL" sz="2400" dirty="0"/>
          </a:p>
          <a:p>
            <a:r>
              <a:rPr lang="nl-NL" sz="2400" dirty="0"/>
              <a:t>Screenen voor andere risicofactoren metabool syndroom</a:t>
            </a:r>
          </a:p>
          <a:p>
            <a:r>
              <a:rPr lang="nl-NL" sz="2400" dirty="0"/>
              <a:t>Leefstijlaanpassingen!</a:t>
            </a:r>
          </a:p>
          <a:p>
            <a:endParaRPr lang="nl-NL" sz="2400" dirty="0"/>
          </a:p>
        </p:txBody>
      </p:sp>
      <p:sp>
        <p:nvSpPr>
          <p:cNvPr id="5" name="Text Placeholder 5">
            <a:extLst>
              <a:ext uri="{FF2B5EF4-FFF2-40B4-BE49-F238E27FC236}">
                <a16:creationId xmlns:a16="http://schemas.microsoft.com/office/drawing/2014/main" id="{ABDB5CB0-B50B-42D3-B668-507A182F2B55}"/>
              </a:ext>
            </a:extLst>
          </p:cNvPr>
          <p:cNvSpPr>
            <a:spLocks noGrp="1"/>
          </p:cNvSpPr>
          <p:nvPr/>
        </p:nvSpPr>
        <p:spPr>
          <a:xfrm>
            <a:off x="-1308791" y="5552736"/>
            <a:ext cx="9705338" cy="376990"/>
          </a:xfrm>
          <a:prstGeom prst="rect">
            <a:avLst/>
          </a:prstGeom>
        </p:spPr>
        <p:txBody>
          <a:bodyPr vert="horz" lIns="144000" tIns="72000" rIns="144000" bIns="72000" rtlCol="0" anchor="b">
            <a:noAutofit/>
          </a:bodyPr>
          <a:lstStyle>
            <a:lvl1pPr marL="0" indent="0" algn="l" defTabSz="914400" rtl="0" eaLnBrk="1" latinLnBrk="0" hangingPunct="1">
              <a:spcBef>
                <a:spcPts val="0"/>
              </a:spcBef>
              <a:buClr>
                <a:schemeClr val="tx2"/>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t>*According to </a:t>
            </a:r>
            <a:r>
              <a:rPr lang="en-GB" i="1"/>
              <a:t>a priori </a:t>
            </a:r>
            <a:r>
              <a:rPr lang="en-GB"/>
              <a:t>probability or clinical evaluation</a:t>
            </a:r>
          </a:p>
          <a:p>
            <a:r>
              <a:rPr lang="en-GB"/>
              <a:t>EASL–EASD–EASO CPG NAFLD.</a:t>
            </a:r>
            <a:r>
              <a:rPr lang="en-US"/>
              <a:t> J </a:t>
            </a:r>
            <a:r>
              <a:rPr lang="en-US" err="1"/>
              <a:t>Hepatol</a:t>
            </a:r>
            <a:r>
              <a:rPr lang="en-US"/>
              <a:t> 2016;64:1388–402</a:t>
            </a:r>
          </a:p>
        </p:txBody>
      </p:sp>
      <p:pic>
        <p:nvPicPr>
          <p:cNvPr id="8" name="Picture 6">
            <a:hlinkClick r:id="rId2" action="ppaction://hlinksldjump"/>
            <a:extLst>
              <a:ext uri="{FF2B5EF4-FFF2-40B4-BE49-F238E27FC236}">
                <a16:creationId xmlns:a16="http://schemas.microsoft.com/office/drawing/2014/main" id="{EA5A3351-0747-4E2B-BA5C-E45E9D8E86D4}"/>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8888" t="1478" r="8310" b="16517"/>
          <a:stretch/>
        </p:blipFill>
        <p:spPr>
          <a:xfrm>
            <a:off x="10049988" y="-490582"/>
            <a:ext cx="369049" cy="377560"/>
          </a:xfrm>
          <a:prstGeom prst="rect">
            <a:avLst/>
          </a:prstGeom>
        </p:spPr>
      </p:pic>
    </p:spTree>
    <p:extLst>
      <p:ext uri="{BB962C8B-B14F-4D97-AF65-F5344CB8AC3E}">
        <p14:creationId xmlns:p14="http://schemas.microsoft.com/office/powerpoint/2010/main" val="37279389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Inhoud</a:t>
            </a:r>
          </a:p>
        </p:txBody>
      </p:sp>
      <p:sp>
        <p:nvSpPr>
          <p:cNvPr id="3" name="Tijdelijke aanduiding voor inhoud 2"/>
          <p:cNvSpPr>
            <a:spLocks noGrp="1"/>
          </p:cNvSpPr>
          <p:nvPr>
            <p:ph idx="1"/>
          </p:nvPr>
        </p:nvSpPr>
        <p:spPr>
          <a:xfrm>
            <a:off x="457200" y="1044703"/>
            <a:ext cx="8229600" cy="3394472"/>
          </a:xfrm>
        </p:spPr>
        <p:txBody>
          <a:bodyPr/>
          <a:lstStyle/>
          <a:p>
            <a:r>
              <a:rPr lang="nl-NL" sz="2400" dirty="0"/>
              <a:t>Casus</a:t>
            </a:r>
          </a:p>
          <a:p>
            <a:r>
              <a:rPr lang="nl-NL" sz="2400" dirty="0"/>
              <a:t>Leververvetting</a:t>
            </a:r>
          </a:p>
          <a:p>
            <a:r>
              <a:rPr lang="nl-NL" sz="2400" dirty="0"/>
              <a:t>Levercirrose</a:t>
            </a:r>
          </a:p>
          <a:p>
            <a:endParaRPr lang="nl-NL" dirty="0"/>
          </a:p>
          <a:p>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406" y="1686560"/>
            <a:ext cx="3250994" cy="2892243"/>
          </a:xfrm>
          <a:prstGeom prst="rect">
            <a:avLst/>
          </a:prstGeom>
        </p:spPr>
      </p:pic>
    </p:spTree>
    <p:extLst>
      <p:ext uri="{BB962C8B-B14F-4D97-AF65-F5344CB8AC3E}">
        <p14:creationId xmlns:p14="http://schemas.microsoft.com/office/powerpoint/2010/main" val="25766949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C5622B-0F9A-3B4B-8400-961AAE1AFEC8}"/>
              </a:ext>
            </a:extLst>
          </p:cNvPr>
          <p:cNvSpPr>
            <a:spLocks noGrp="1"/>
          </p:cNvSpPr>
          <p:nvPr>
            <p:ph type="title"/>
          </p:nvPr>
        </p:nvSpPr>
        <p:spPr>
          <a:xfrm>
            <a:off x="-1108779" y="2459"/>
            <a:ext cx="8229600" cy="857250"/>
          </a:xfrm>
        </p:spPr>
        <p:txBody>
          <a:bodyPr/>
          <a:lstStyle/>
          <a:p>
            <a:r>
              <a:rPr lang="nl-NL" dirty="0"/>
              <a:t>Vragen? Bel ons</a:t>
            </a:r>
          </a:p>
        </p:txBody>
      </p:sp>
      <p:sp>
        <p:nvSpPr>
          <p:cNvPr id="3" name="Tijdelijke aanduiding voor inhoud 2">
            <a:extLst>
              <a:ext uri="{FF2B5EF4-FFF2-40B4-BE49-F238E27FC236}">
                <a16:creationId xmlns:a16="http://schemas.microsoft.com/office/drawing/2014/main" id="{73805D47-3E3A-934F-A279-EC0DF5FCFE23}"/>
              </a:ext>
            </a:extLst>
          </p:cNvPr>
          <p:cNvSpPr>
            <a:spLocks noGrp="1"/>
          </p:cNvSpPr>
          <p:nvPr>
            <p:ph idx="1"/>
          </p:nvPr>
        </p:nvSpPr>
        <p:spPr/>
        <p:txBody>
          <a:bodyPr/>
          <a:lstStyle/>
          <a:p>
            <a:endParaRPr lang="nl-NL" dirty="0"/>
          </a:p>
        </p:txBody>
      </p:sp>
      <p:pic>
        <p:nvPicPr>
          <p:cNvPr id="7" name="Afbeelding 6">
            <a:extLst>
              <a:ext uri="{FF2B5EF4-FFF2-40B4-BE49-F238E27FC236}">
                <a16:creationId xmlns:a16="http://schemas.microsoft.com/office/drawing/2014/main" id="{6B1CD999-9A3E-C043-B3C4-758ABF4AFD9D}"/>
              </a:ext>
            </a:extLst>
          </p:cNvPr>
          <p:cNvPicPr>
            <a:picLocks noChangeAspect="1"/>
          </p:cNvPicPr>
          <p:nvPr/>
        </p:nvPicPr>
        <p:blipFill rotWithShape="1">
          <a:blip r:embed="rId2"/>
          <a:srcRect l="24433" t="21410" r="11410" b="17229"/>
          <a:stretch/>
        </p:blipFill>
        <p:spPr>
          <a:xfrm>
            <a:off x="-1" y="859709"/>
            <a:ext cx="7166340" cy="4283791"/>
          </a:xfrm>
          <a:prstGeom prst="rect">
            <a:avLst/>
          </a:prstGeom>
        </p:spPr>
      </p:pic>
    </p:spTree>
    <p:extLst>
      <p:ext uri="{BB962C8B-B14F-4D97-AF65-F5344CB8AC3E}">
        <p14:creationId xmlns:p14="http://schemas.microsoft.com/office/powerpoint/2010/main" val="35783799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0"/>
            <a:ext cx="6769727" cy="5143705"/>
          </a:xfrm>
          <a:prstGeom prst="rect">
            <a:avLst/>
          </a:prstGeom>
        </p:spPr>
      </p:pic>
    </p:spTree>
    <p:extLst>
      <p:ext uri="{BB962C8B-B14F-4D97-AF65-F5344CB8AC3E}">
        <p14:creationId xmlns:p14="http://schemas.microsoft.com/office/powerpoint/2010/main" val="3806386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7F546D-52F7-F04B-B717-91B45D14D295}"/>
              </a:ext>
            </a:extLst>
          </p:cNvPr>
          <p:cNvSpPr>
            <a:spLocks noGrp="1"/>
          </p:cNvSpPr>
          <p:nvPr>
            <p:ph type="title"/>
          </p:nvPr>
        </p:nvSpPr>
        <p:spPr>
          <a:xfrm>
            <a:off x="0" y="205979"/>
            <a:ext cx="8229600" cy="857250"/>
          </a:xfrm>
        </p:spPr>
        <p:txBody>
          <a:bodyPr/>
          <a:lstStyle/>
          <a:p>
            <a:r>
              <a:rPr lang="nl-NL" dirty="0"/>
              <a:t>Casus: vrouw 58 jaar</a:t>
            </a:r>
          </a:p>
        </p:txBody>
      </p:sp>
      <p:sp>
        <p:nvSpPr>
          <p:cNvPr id="3" name="Tijdelijke aanduiding voor inhoud 2">
            <a:extLst>
              <a:ext uri="{FF2B5EF4-FFF2-40B4-BE49-F238E27FC236}">
                <a16:creationId xmlns:a16="http://schemas.microsoft.com/office/drawing/2014/main" id="{361066DB-DA07-3C4B-8186-A10C6C214DE0}"/>
              </a:ext>
            </a:extLst>
          </p:cNvPr>
          <p:cNvSpPr>
            <a:spLocks noGrp="1"/>
          </p:cNvSpPr>
          <p:nvPr>
            <p:ph idx="1"/>
          </p:nvPr>
        </p:nvSpPr>
        <p:spPr>
          <a:xfrm>
            <a:off x="457200" y="1200151"/>
            <a:ext cx="6664960" cy="3394472"/>
          </a:xfrm>
        </p:spPr>
        <p:txBody>
          <a:bodyPr/>
          <a:lstStyle/>
          <a:p>
            <a:r>
              <a:rPr lang="nl-NL" sz="2400" dirty="0"/>
              <a:t>VG/ DM2, hypertensie, uterusextirpatie</a:t>
            </a:r>
          </a:p>
          <a:p>
            <a:r>
              <a:rPr lang="nl-NL" sz="2400" dirty="0"/>
              <a:t>Lab en echo </a:t>
            </a:r>
            <a:r>
              <a:rPr lang="nl-NL" sz="2400" dirty="0" err="1"/>
              <a:t>ivm</a:t>
            </a:r>
            <a:r>
              <a:rPr lang="nl-NL" sz="2400" dirty="0"/>
              <a:t> vage buikklachten</a:t>
            </a:r>
            <a:br>
              <a:rPr lang="nl-NL" sz="2400" dirty="0"/>
            </a:br>
            <a:endParaRPr lang="nl-NL" sz="2400" dirty="0"/>
          </a:p>
          <a:p>
            <a:r>
              <a:rPr lang="nl-NL" sz="2400" dirty="0"/>
              <a:t>Bilirubine totaal/direct 15/5, </a:t>
            </a:r>
            <a:r>
              <a:rPr lang="nl-NL" sz="2400" dirty="0">
                <a:solidFill>
                  <a:srgbClr val="EF4630"/>
                </a:solidFill>
              </a:rPr>
              <a:t>AF 150</a:t>
            </a:r>
            <a:r>
              <a:rPr lang="nl-NL" sz="2400" dirty="0"/>
              <a:t>, </a:t>
            </a:r>
            <a:r>
              <a:rPr lang="nl-NL" sz="2400" dirty="0" err="1">
                <a:solidFill>
                  <a:srgbClr val="EF4630"/>
                </a:solidFill>
              </a:rPr>
              <a:t>gGT</a:t>
            </a:r>
            <a:r>
              <a:rPr lang="nl-NL" sz="2400" dirty="0">
                <a:solidFill>
                  <a:srgbClr val="EF4630"/>
                </a:solidFill>
              </a:rPr>
              <a:t> 53</a:t>
            </a:r>
            <a:r>
              <a:rPr lang="nl-NL" sz="2400" dirty="0"/>
              <a:t>, </a:t>
            </a:r>
            <a:r>
              <a:rPr lang="nl-NL" sz="2400" dirty="0">
                <a:solidFill>
                  <a:srgbClr val="EF4630"/>
                </a:solidFill>
              </a:rPr>
              <a:t>ASAT 84, ALAT 113</a:t>
            </a:r>
          </a:p>
          <a:p>
            <a:r>
              <a:rPr lang="nl-NL" sz="2400" dirty="0"/>
              <a:t>Echo abdomen: </a:t>
            </a:r>
            <a:r>
              <a:rPr lang="nl-NL" sz="2400" dirty="0" err="1"/>
              <a:t>steatotische</a:t>
            </a:r>
            <a:r>
              <a:rPr lang="nl-NL" sz="2400" dirty="0"/>
              <a:t> lever met stompe leverpunt, spoortje vocht rondom de lever</a:t>
            </a:r>
          </a:p>
        </p:txBody>
      </p:sp>
    </p:spTree>
    <p:extLst>
      <p:ext uri="{BB962C8B-B14F-4D97-AF65-F5344CB8AC3E}">
        <p14:creationId xmlns:p14="http://schemas.microsoft.com/office/powerpoint/2010/main" val="4238846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22CADA-3C98-1444-BCAD-5AB12BDB48E4}"/>
              </a:ext>
            </a:extLst>
          </p:cNvPr>
          <p:cNvSpPr>
            <a:spLocks noGrp="1"/>
          </p:cNvSpPr>
          <p:nvPr>
            <p:ph type="title"/>
          </p:nvPr>
        </p:nvSpPr>
        <p:spPr>
          <a:xfrm>
            <a:off x="-304800" y="195819"/>
            <a:ext cx="8229600" cy="857250"/>
          </a:xfrm>
        </p:spPr>
        <p:txBody>
          <a:bodyPr/>
          <a:lstStyle/>
          <a:p>
            <a:r>
              <a:rPr lang="nl-NL" dirty="0"/>
              <a:t>Wat is er aan de hand?</a:t>
            </a:r>
          </a:p>
        </p:txBody>
      </p:sp>
      <p:sp>
        <p:nvSpPr>
          <p:cNvPr id="3" name="Tijdelijke aanduiding voor inhoud 2">
            <a:extLst>
              <a:ext uri="{FF2B5EF4-FFF2-40B4-BE49-F238E27FC236}">
                <a16:creationId xmlns:a16="http://schemas.microsoft.com/office/drawing/2014/main" id="{23E5B473-2DC9-B34D-B852-E99CFC4E1494}"/>
              </a:ext>
            </a:extLst>
          </p:cNvPr>
          <p:cNvSpPr>
            <a:spLocks noGrp="1"/>
          </p:cNvSpPr>
          <p:nvPr>
            <p:ph idx="1"/>
          </p:nvPr>
        </p:nvSpPr>
        <p:spPr>
          <a:xfrm>
            <a:off x="457200" y="1200151"/>
            <a:ext cx="7081520" cy="1582378"/>
          </a:xfrm>
        </p:spPr>
        <p:txBody>
          <a:bodyPr/>
          <a:lstStyle/>
          <a:p>
            <a:r>
              <a:rPr lang="nl-NL" sz="2400" dirty="0"/>
              <a:t>Waar passen leverenzymen bij?</a:t>
            </a:r>
            <a:br>
              <a:rPr lang="nl-NL" sz="2400" dirty="0"/>
            </a:br>
            <a:endParaRPr lang="nl-NL" sz="2400" dirty="0"/>
          </a:p>
          <a:p>
            <a:pPr marL="0" indent="0">
              <a:buNone/>
            </a:pPr>
            <a:r>
              <a:rPr lang="nl-NL" sz="2400" dirty="0"/>
              <a:t>	</a:t>
            </a:r>
            <a:r>
              <a:rPr lang="nl-NL" sz="2400" i="1" dirty="0"/>
              <a:t>Bilirubine 15/5, AF 150, </a:t>
            </a:r>
            <a:r>
              <a:rPr lang="nl-NL" sz="2400" i="1" dirty="0" err="1"/>
              <a:t>gGT</a:t>
            </a:r>
            <a:r>
              <a:rPr lang="nl-NL" sz="2400" i="1" dirty="0"/>
              <a:t> 53, ASAT 84,  ALAT 113</a:t>
            </a:r>
            <a:r>
              <a:rPr lang="nl-NL" sz="2400" dirty="0"/>
              <a:t/>
            </a:r>
            <a:br>
              <a:rPr lang="nl-NL" sz="2400" dirty="0"/>
            </a:br>
            <a:endParaRPr lang="nl-NL" sz="2400" dirty="0"/>
          </a:p>
          <a:p>
            <a:endParaRPr lang="nl-NL" sz="2400" dirty="0"/>
          </a:p>
          <a:p>
            <a:endParaRPr lang="nl-NL" sz="2400" dirty="0"/>
          </a:p>
        </p:txBody>
      </p:sp>
      <p:sp>
        <p:nvSpPr>
          <p:cNvPr id="4" name="Tijdelijke aanduiding voor inhoud 2">
            <a:extLst>
              <a:ext uri="{FF2B5EF4-FFF2-40B4-BE49-F238E27FC236}">
                <a16:creationId xmlns:a16="http://schemas.microsoft.com/office/drawing/2014/main" id="{1EC0F8DF-07AA-4741-8BD3-186E9E85E02D}"/>
              </a:ext>
            </a:extLst>
          </p:cNvPr>
          <p:cNvSpPr txBox="1">
            <a:spLocks/>
          </p:cNvSpPr>
          <p:nvPr/>
        </p:nvSpPr>
        <p:spPr bwMode="auto">
          <a:xfrm>
            <a:off x="457200" y="2571750"/>
            <a:ext cx="7081520" cy="12824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Source Sans Pro"/>
                <a:ea typeface="Source Sans Pro"/>
                <a:cs typeface="Source Sans Pro"/>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Source Sans Pro"/>
                <a:ea typeface="Source Sans Pro"/>
                <a:cs typeface="Source Sans Pro"/>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Source Sans Pro"/>
                <a:ea typeface="Source Sans Pro"/>
                <a:cs typeface="Source Sans Pro"/>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Source Sans Pro"/>
                <a:ea typeface="Source Sans Pro"/>
                <a:cs typeface="Source Sans Pro"/>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Source Sans Pro"/>
                <a:ea typeface="Source Sans Pro"/>
                <a:cs typeface="Source San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2400" dirty="0"/>
              <a:t>Bij alcohol: macrocytair bloedbeeld, </a:t>
            </a:r>
            <a:r>
              <a:rPr lang="nl-NL" sz="2400" dirty="0" err="1"/>
              <a:t>gGT</a:t>
            </a:r>
            <a:r>
              <a:rPr lang="nl-NL" sz="2400" dirty="0"/>
              <a:t> sterk verhoogd, ASAT &gt;&gt; ALAT</a:t>
            </a:r>
          </a:p>
          <a:p>
            <a:endParaRPr lang="nl-NL" sz="2400" dirty="0"/>
          </a:p>
          <a:p>
            <a:r>
              <a:rPr lang="nl-NL" sz="2400" dirty="0"/>
              <a:t>Verdere stappen? </a:t>
            </a:r>
          </a:p>
          <a:p>
            <a:endParaRPr lang="nl-NL" sz="2400" dirty="0"/>
          </a:p>
          <a:p>
            <a:endParaRPr lang="nl-NL" sz="2400" dirty="0"/>
          </a:p>
        </p:txBody>
      </p:sp>
    </p:spTree>
    <p:extLst>
      <p:ext uri="{BB962C8B-B14F-4D97-AF65-F5344CB8AC3E}">
        <p14:creationId xmlns:p14="http://schemas.microsoft.com/office/powerpoint/2010/main" val="328620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24069" t="12595" r="24407" b="8468"/>
          <a:stretch/>
        </p:blipFill>
        <p:spPr>
          <a:xfrm>
            <a:off x="1723136" y="77963"/>
            <a:ext cx="5202936" cy="4981894"/>
          </a:xfrm>
        </p:spPr>
      </p:pic>
    </p:spTree>
    <p:extLst>
      <p:ext uri="{BB962C8B-B14F-4D97-AF65-F5344CB8AC3E}">
        <p14:creationId xmlns:p14="http://schemas.microsoft.com/office/powerpoint/2010/main" val="18941379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02674"/>
            <a:ext cx="6339840" cy="2573797"/>
          </a:xfrm>
        </p:spPr>
        <p:txBody>
          <a:bodyPr/>
          <a:lstStyle/>
          <a:p>
            <a:r>
              <a:rPr lang="nl-NL" dirty="0" err="1"/>
              <a:t>Work</a:t>
            </a:r>
            <a:r>
              <a:rPr lang="nl-NL" dirty="0"/>
              <a:t>-up NHG-standaard bij verhoogd ALAT</a:t>
            </a:r>
          </a:p>
        </p:txBody>
      </p:sp>
    </p:spTree>
    <p:extLst>
      <p:ext uri="{BB962C8B-B14F-4D97-AF65-F5344CB8AC3E}">
        <p14:creationId xmlns:p14="http://schemas.microsoft.com/office/powerpoint/2010/main" val="3595494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rotWithShape="1">
          <a:blip r:embed="rId3">
            <a:extLst>
              <a:ext uri="{28A0092B-C50C-407E-A947-70E740481C1C}">
                <a14:useLocalDpi xmlns:a14="http://schemas.microsoft.com/office/drawing/2010/main" val="0"/>
              </a:ext>
            </a:extLst>
          </a:blip>
          <a:srcRect l="21038" t="14608" r="26595" b="12408"/>
          <a:stretch/>
        </p:blipFill>
        <p:spPr>
          <a:xfrm>
            <a:off x="375920" y="0"/>
            <a:ext cx="5888736" cy="5129373"/>
          </a:xfrm>
        </p:spPr>
      </p:pic>
    </p:spTree>
    <p:extLst>
      <p:ext uri="{BB962C8B-B14F-4D97-AF65-F5344CB8AC3E}">
        <p14:creationId xmlns:p14="http://schemas.microsoft.com/office/powerpoint/2010/main" val="22089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24288" t="51851" r="28789" b="655"/>
          <a:stretch/>
        </p:blipFill>
        <p:spPr>
          <a:xfrm>
            <a:off x="330252" y="403530"/>
            <a:ext cx="6169939" cy="3903180"/>
          </a:xfrm>
        </p:spPr>
      </p:pic>
    </p:spTree>
    <p:extLst>
      <p:ext uri="{BB962C8B-B14F-4D97-AF65-F5344CB8AC3E}">
        <p14:creationId xmlns:p14="http://schemas.microsoft.com/office/powerpoint/2010/main" val="3869693071"/>
      </p:ext>
    </p:extLst>
  </p:cSld>
  <p:clrMapOvr>
    <a:masterClrMapping/>
  </p:clrMapOvr>
  <p:timing>
    <p:tnLst>
      <p:par>
        <p:cTn id="1" dur="indefinite" restart="never" nodeType="tmRoot"/>
      </p:par>
    </p:tnLst>
  </p:timing>
</p:sld>
</file>

<file path=ppt/theme/theme1.xml><?xml version="1.0" encoding="utf-8"?>
<a:theme xmlns:a="http://schemas.openxmlformats.org/drawingml/2006/main" name="Sjabloon Bravis">
  <a:themeElements>
    <a:clrScheme name="Bravis Thema">
      <a:dk1>
        <a:srgbClr val="000000"/>
      </a:dk1>
      <a:lt1>
        <a:sysClr val="window" lastClr="FFFFFF"/>
      </a:lt1>
      <a:dk2>
        <a:srgbClr val="000000"/>
      </a:dk2>
      <a:lt2>
        <a:srgbClr val="FFFFFF"/>
      </a:lt2>
      <a:accent1>
        <a:srgbClr val="F26A51"/>
      </a:accent1>
      <a:accent2>
        <a:srgbClr val="E11F27"/>
      </a:accent2>
      <a:accent3>
        <a:srgbClr val="F68F78"/>
      </a:accent3>
      <a:accent4>
        <a:srgbClr val="F8A692"/>
      </a:accent4>
      <a:accent5>
        <a:srgbClr val="FCD3C9"/>
      </a:accent5>
      <a:accent6>
        <a:srgbClr val="F79646"/>
      </a:accent6>
      <a:hlink>
        <a:srgbClr val="F26A51"/>
      </a:hlink>
      <a:folHlink>
        <a:srgbClr val="F8A69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Sjabloon Bravis</Template>
  <TotalTime>8046</TotalTime>
  <Words>769</Words>
  <Application>Microsoft Office PowerPoint</Application>
  <PresentationFormat>Diavoorstelling (16:9)</PresentationFormat>
  <Paragraphs>155</Paragraphs>
  <Slides>31</Slides>
  <Notes>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31</vt:i4>
      </vt:variant>
    </vt:vector>
  </HeadingPairs>
  <TitlesOfParts>
    <vt:vector size="38" baseType="lpstr">
      <vt:lpstr>ＭＳ Ｐゴシック</vt:lpstr>
      <vt:lpstr>Arial</vt:lpstr>
      <vt:lpstr>Calibri</vt:lpstr>
      <vt:lpstr>Museo 700</vt:lpstr>
      <vt:lpstr>Source Sans Pro</vt:lpstr>
      <vt:lpstr>Wingdings</vt:lpstr>
      <vt:lpstr>Sjabloon Bravis</vt:lpstr>
      <vt:lpstr>  Leververvetting</vt:lpstr>
      <vt:lpstr>Disclosures</vt:lpstr>
      <vt:lpstr>Inhoud</vt:lpstr>
      <vt:lpstr>Casus: vrouw 58 jaar</vt:lpstr>
      <vt:lpstr>Wat is er aan de hand?</vt:lpstr>
      <vt:lpstr>PowerPoint-presentatie</vt:lpstr>
      <vt:lpstr>Work-up NHG-standaard bij verhoogd ALAT</vt:lpstr>
      <vt:lpstr>PowerPoint-presentatie</vt:lpstr>
      <vt:lpstr>PowerPoint-presentatie</vt:lpstr>
      <vt:lpstr>Definities leververvetting</vt:lpstr>
      <vt:lpstr>Oorzaken steatose</vt:lpstr>
      <vt:lpstr>PowerPoint-presentatie</vt:lpstr>
      <vt:lpstr>Risicofactoren leververvetting</vt:lpstr>
      <vt:lpstr>Prevalentie leververvetting</vt:lpstr>
      <vt:lpstr>PowerPoint-presentatie</vt:lpstr>
      <vt:lpstr>Behandeling leververvetting</vt:lpstr>
      <vt:lpstr>Behandeling</vt:lpstr>
      <vt:lpstr>Progressie / regressie</vt:lpstr>
      <vt:lpstr>Eerste lijn - anamnese</vt:lpstr>
      <vt:lpstr>Stigmata chronisch  leverlijden</vt:lpstr>
      <vt:lpstr>PowerPoint-presentatie</vt:lpstr>
      <vt:lpstr>Aanvullend onderzoek</vt:lpstr>
      <vt:lpstr>Tweede lijn</vt:lpstr>
      <vt:lpstr>Elastografie</vt:lpstr>
      <vt:lpstr>Follow-up tweede lijn</vt:lpstr>
      <vt:lpstr>Levercirrose</vt:lpstr>
      <vt:lpstr>PowerPoint-presentatie</vt:lpstr>
      <vt:lpstr>Vervolg casus: vrouw 58 jaar</vt:lpstr>
      <vt:lpstr>Take home messages</vt:lpstr>
      <vt:lpstr>Vragen? Bel ons</vt:lpstr>
      <vt:lpstr>PowerPoint-presentatie</vt:lpstr>
    </vt:vector>
  </TitlesOfParts>
  <Company>Bravis ziekenhuis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presentatie</dc:title>
  <dc:creator>Marianne van Heerde</dc:creator>
  <cp:lastModifiedBy>Merel Tielemans</cp:lastModifiedBy>
  <cp:revision>245</cp:revision>
  <cp:lastPrinted>2019-11-02T16:32:32Z</cp:lastPrinted>
  <dcterms:created xsi:type="dcterms:W3CDTF">2019-11-02T10:49:33Z</dcterms:created>
  <dcterms:modified xsi:type="dcterms:W3CDTF">2021-02-21T18:52:44Z</dcterms:modified>
</cp:coreProperties>
</file>